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4"/>
  </p:notesMasterIdLst>
  <p:sldIdLst>
    <p:sldId id="256" r:id="rId3"/>
    <p:sldId id="257" r:id="rId5"/>
    <p:sldId id="258" r:id="rId6"/>
    <p:sldId id="260" r:id="rId7"/>
    <p:sldId id="287" r:id="rId8"/>
    <p:sldId id="261" r:id="rId9"/>
    <p:sldId id="262" r:id="rId10"/>
    <p:sldId id="263" r:id="rId11"/>
    <p:sldId id="264" r:id="rId12"/>
    <p:sldId id="266" r:id="rId13"/>
    <p:sldId id="274" r:id="rId14"/>
    <p:sldId id="267" r:id="rId15"/>
    <p:sldId id="271" r:id="rId16"/>
    <p:sldId id="272" r:id="rId17"/>
    <p:sldId id="269" r:id="rId18"/>
    <p:sldId id="275" r:id="rId19"/>
    <p:sldId id="285" r:id="rId20"/>
    <p:sldId id="276" r:id="rId21"/>
    <p:sldId id="277" r:id="rId22"/>
    <p:sldId id="278" r:id="rId23"/>
    <p:sldId id="279" r:id="rId24"/>
    <p:sldId id="273" r:id="rId25"/>
  </p:sldIdLst>
  <p:sldSz cx="9144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801599B-E2B2-4467-9E0C-367E74CE49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1537ff4ae61_0_4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537ff4ae61_0_46: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3" name="Google Shape;173;g1537ff4ae61_0_46: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1537ff4ae61_0_4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537ff4ae61_0_46: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3" name="Google Shape;173;g1537ff4ae61_0_46: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150c1da19c9_0_1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50c1da19c9_0_1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2" name="Google Shape;182;g150c1da19c9_0_17: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g1537ff4ae61_0_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537ff4ae61_0_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3" name="Google Shape;213;g1537ff4ae61_0_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g1499c7ced32_0_1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499c7ced32_0_1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2" name="Google Shape;222;g1499c7ced32_0_18: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1499c7ced32_0_1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499c7ced32_0_1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 name="Google Shape;197;g1499c7ced32_0_1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1499c7ced32_0_1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499c7ced32_0_1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 name="Google Shape;197;g1499c7ced32_0_1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1499c7ced32_0_1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499c7ced32_0_1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 name="Google Shape;197;g1499c7ced32_0_1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1499c7ced32_0_1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499c7ced32_0_1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 name="Google Shape;197;g1499c7ced32_0_1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1499c7ced32_0_1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499c7ced32_0_1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 name="Google Shape;197;g1499c7ced32_0_1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 name="Google Shape;94;p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1499c7ced32_0_1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499c7ced32_0_1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 name="Google Shape;197;g1499c7ced32_0_1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1499c7ced32_0_1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499c7ced32_0_1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 name="Google Shape;197;g1499c7ced32_0_1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9" name="Google Shape;229;p3: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g150c1da19c9_0_0: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50c1da19c9_0_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g150c1da19c9_0_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g151c840bde7_0_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51c840bde7_0_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0" name="Google Shape;120;g151c840bde7_0_7: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g151c840bde7_0_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51c840bde7_0_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0" name="Google Shape;120;g151c840bde7_0_7: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125"/>
        <p:cNvGrpSpPr/>
        <p:nvPr/>
      </p:nvGrpSpPr>
      <p:grpSpPr>
        <a:xfrm>
          <a:off x="0" y="0"/>
          <a:ext cx="0" cy="0"/>
          <a:chOff x="0" y="0"/>
          <a:chExt cx="0" cy="0"/>
        </a:xfrm>
      </p:grpSpPr>
      <p:sp>
        <p:nvSpPr>
          <p:cNvPr id="126" name="Google Shape;126;g150c1da19c9_0_8: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50c1da19c9_0_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8" name="Google Shape;128;g150c1da19c9_0_8: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1537ff4ae61_0_17: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37ff4ae61_0_1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7" name="Google Shape;137;g1537ff4ae61_0_17: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g1537ff4ae61_0_2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537ff4ae61_0_26: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6" name="Google Shape;146;g1537ff4ae61_0_26: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1537ff4ae61_0_3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537ff4ae61_0_36: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g1537ff4ae61_0_36: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9144000" cy="6597650"/>
          </a:xfrm>
          <a:prstGeom prst="rect">
            <a:avLst/>
          </a:prstGeom>
          <a:noFill/>
          <a:ln w="9525">
            <a:noFill/>
          </a:ln>
        </p:spPr>
      </p:pic>
      <p:sp>
        <p:nvSpPr>
          <p:cNvPr id="2051" name="Rectangle 3"/>
          <p:cNvSpPr>
            <a:spLocks noGrp="1" noChangeArrowheads="1"/>
          </p:cNvSpPr>
          <p:nvPr>
            <p:ph type="ctrTitle"/>
          </p:nvPr>
        </p:nvSpPr>
        <p:spPr>
          <a:xfrm>
            <a:off x="468313" y="620713"/>
            <a:ext cx="8207375"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1843088"/>
            <a:ext cx="8212138"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p:txBody>
      </p:sp>
      <p:sp>
        <p:nvSpPr>
          <p:cNvPr id="5" name="Footer Placeholder 4"/>
          <p:cNvSpPr>
            <a:spLocks noGrp="1"/>
          </p:cNvSpPr>
          <p:nvPr>
            <p:ph type="ftr" sz="quarter" idx="11"/>
          </p:nvPr>
        </p:nvSpPr>
        <p:spPr/>
        <p:txBody>
          <a:bodyPr/>
          <a:p/>
        </p:txBody>
      </p:sp>
      <p:sp>
        <p:nvSpPr>
          <p:cNvPr id="6" name="Slide Number Placeholder 5"/>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p:txBody>
      </p:sp>
      <p:sp>
        <p:nvSpPr>
          <p:cNvPr id="5" name="Footer Placeholder 4"/>
          <p:cNvSpPr>
            <a:spLocks noGrp="1"/>
          </p:cNvSpPr>
          <p:nvPr>
            <p:ph type="ftr" sz="quarter" idx="11"/>
          </p:nvPr>
        </p:nvSpPr>
        <p:spPr/>
        <p:txBody>
          <a:bodyPr/>
          <a:p/>
        </p:txBody>
      </p:sp>
      <p:sp>
        <p:nvSpPr>
          <p:cNvPr id="6" name="Slide Number Placeholder 5"/>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p:txBody>
      </p:sp>
      <p:sp>
        <p:nvSpPr>
          <p:cNvPr id="5" name="Footer Placeholder 4"/>
          <p:cNvSpPr>
            <a:spLocks noGrp="1"/>
          </p:cNvSpPr>
          <p:nvPr>
            <p:ph type="ftr" sz="quarter" idx="11"/>
          </p:nvPr>
        </p:nvSpPr>
        <p:spPr/>
        <p:txBody>
          <a:bodyPr/>
          <a:p/>
        </p:txBody>
      </p:sp>
      <p:sp>
        <p:nvSpPr>
          <p:cNvPr id="6" name="Slide Number Placeholder 5"/>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p:txBody>
      </p:sp>
      <p:sp>
        <p:nvSpPr>
          <p:cNvPr id="5" name="Footer Placeholder 4"/>
          <p:cNvSpPr>
            <a:spLocks noGrp="1"/>
          </p:cNvSpPr>
          <p:nvPr>
            <p:ph type="ftr" sz="quarter" idx="11"/>
          </p:nvPr>
        </p:nvSpPr>
        <p:spPr/>
        <p:txBody>
          <a:bodyPr/>
          <a:p/>
        </p:txBody>
      </p:sp>
      <p:sp>
        <p:nvSpPr>
          <p:cNvPr id="6" name="Slide Number Placeholder 5"/>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p:txBody>
      </p:sp>
      <p:sp>
        <p:nvSpPr>
          <p:cNvPr id="6" name="Footer Placeholder 5"/>
          <p:cNvSpPr>
            <a:spLocks noGrp="1"/>
          </p:cNvSpPr>
          <p:nvPr>
            <p:ph type="ftr" sz="quarter" idx="11"/>
          </p:nvPr>
        </p:nvSpPr>
        <p:spPr/>
        <p:txBody>
          <a:bodyPr/>
          <a:p/>
        </p:txBody>
      </p:sp>
      <p:sp>
        <p:nvSpPr>
          <p:cNvPr id="7" name="Slide Number Placeholder 6"/>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p:txBody>
      </p:sp>
      <p:sp>
        <p:nvSpPr>
          <p:cNvPr id="8" name="Footer Placeholder 7"/>
          <p:cNvSpPr>
            <a:spLocks noGrp="1"/>
          </p:cNvSpPr>
          <p:nvPr>
            <p:ph type="ftr" sz="quarter" idx="11"/>
          </p:nvPr>
        </p:nvSpPr>
        <p:spPr/>
        <p:txBody>
          <a:bodyPr/>
          <a:p/>
        </p:txBody>
      </p:sp>
      <p:sp>
        <p:nvSpPr>
          <p:cNvPr id="9" name="Slide Number Placeholder 8"/>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p:txBody>
      </p:sp>
      <p:sp>
        <p:nvSpPr>
          <p:cNvPr id="4" name="Footer Placeholder 3"/>
          <p:cNvSpPr>
            <a:spLocks noGrp="1"/>
          </p:cNvSpPr>
          <p:nvPr>
            <p:ph type="ftr" sz="quarter" idx="11"/>
          </p:nvPr>
        </p:nvSpPr>
        <p:spPr/>
        <p:txBody>
          <a:bodyPr/>
          <a:p/>
        </p:txBody>
      </p:sp>
      <p:sp>
        <p:nvSpPr>
          <p:cNvPr id="5" name="Slide Number Placeholder 4"/>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p:txBody>
      </p:sp>
      <p:sp>
        <p:nvSpPr>
          <p:cNvPr id="3" name="Footer Placeholder 2"/>
          <p:cNvSpPr>
            <a:spLocks noGrp="1"/>
          </p:cNvSpPr>
          <p:nvPr>
            <p:ph type="ftr" sz="quarter" idx="11"/>
          </p:nvPr>
        </p:nvSpPr>
        <p:spPr/>
        <p:txBody>
          <a:bodyPr/>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p:txBody>
      </p:sp>
      <p:sp>
        <p:nvSpPr>
          <p:cNvPr id="6" name="Footer Placeholder 5"/>
          <p:cNvSpPr>
            <a:spLocks noGrp="1"/>
          </p:cNvSpPr>
          <p:nvPr>
            <p:ph type="ftr" sz="quarter" idx="11"/>
          </p:nvPr>
        </p:nvSpPr>
        <p:spPr/>
        <p:txBody>
          <a:bodyPr/>
          <a:p/>
        </p:txBody>
      </p:sp>
      <p:sp>
        <p:nvSpPr>
          <p:cNvPr id="7" name="Slide Number Placeholder 6"/>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p:txBody>
      </p:sp>
      <p:sp>
        <p:nvSpPr>
          <p:cNvPr id="6" name="Footer Placeholder 5"/>
          <p:cNvSpPr>
            <a:spLocks noGrp="1"/>
          </p:cNvSpPr>
          <p:nvPr>
            <p:ph type="ftr" sz="quarter" idx="11"/>
          </p:nvPr>
        </p:nvSpPr>
        <p:spPr/>
        <p:txBody>
          <a:bodyPr/>
          <a:p/>
        </p:txBody>
      </p:sp>
      <p:sp>
        <p:nvSpPr>
          <p:cNvPr id="7" name="Slide Number Placeholder 6"/>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91440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lvl="0" indent="0" algn="r" rtl="0">
              <a:spcBef>
                <a:spcPts val="0"/>
              </a:spcBef>
              <a:spcAft>
                <a:spcPts val="0"/>
              </a:spcAft>
              <a:buNone/>
            </a:pPr>
            <a:fld id="{00000000-1234-1234-1234-123412341234}"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IN" altLang="en-US"/>
              <a:t>Virtual TryOn</a:t>
            </a:r>
            <a:endParaRPr lang="en-IN" altLang="en-US"/>
          </a:p>
        </p:txBody>
      </p:sp>
      <p:sp>
        <p:nvSpPr>
          <p:cNvPr id="89" name="Google Shape;89;p1"/>
          <p:cNvSpPr txBox="1"/>
          <p:nvPr>
            <p:ph type="subTitle" idx="1"/>
          </p:nvPr>
        </p:nvSpPr>
        <p:spPr>
          <a:xfrm>
            <a:off x="1371600" y="4114800"/>
            <a:ext cx="6400800" cy="1981200"/>
          </a:xfrm>
          <a:prstGeom prst="rect">
            <a:avLst/>
          </a:prstGeom>
          <a:noFill/>
          <a:ln>
            <a:noFill/>
          </a:ln>
        </p:spPr>
        <p:txBody>
          <a:bodyPr spcFirstLastPara="1" wrap="square" lIns="91425" tIns="45700" rIns="91425" bIns="45700" anchor="t" anchorCtr="0">
            <a:normAutofit fontScale="62500"/>
          </a:bodyPr>
          <a:lstStyle/>
          <a:p>
            <a:pPr marL="0" lvl="0" indent="0" algn="ctr" rtl="0">
              <a:spcBef>
                <a:spcPts val="0"/>
              </a:spcBef>
              <a:spcAft>
                <a:spcPts val="0"/>
              </a:spcAft>
              <a:buClr>
                <a:srgbClr val="888888"/>
              </a:buClr>
              <a:buSzPct val="100000"/>
              <a:buNone/>
            </a:pPr>
            <a:r>
              <a:rPr lang="en-US" sz="4325"/>
              <a:t>Student 1 Reg No:RA19110</a:t>
            </a:r>
            <a:r>
              <a:rPr lang="en-IN" altLang="en-US" sz="4325"/>
              <a:t>03010823</a:t>
            </a:r>
            <a:endParaRPr lang="en-US" sz="4325"/>
          </a:p>
          <a:p>
            <a:pPr marL="0" lvl="0" indent="0" algn="ctr" rtl="0">
              <a:spcBef>
                <a:spcPts val="590"/>
              </a:spcBef>
              <a:spcAft>
                <a:spcPts val="0"/>
              </a:spcAft>
              <a:buClr>
                <a:srgbClr val="888888"/>
              </a:buClr>
              <a:buSzPct val="100000"/>
              <a:buNone/>
            </a:pPr>
            <a:r>
              <a:rPr lang="en-US" sz="4325"/>
              <a:t>Student 2 Reg No:RA19110</a:t>
            </a:r>
            <a:r>
              <a:rPr lang="en-IN" altLang="en-US" sz="4325"/>
              <a:t>003010413</a:t>
            </a:r>
            <a:endParaRPr lang="en-US" sz="4325"/>
          </a:p>
          <a:p>
            <a:pPr marL="0" lvl="0" indent="0" algn="ctr" rtl="0">
              <a:spcBef>
                <a:spcPts val="590"/>
              </a:spcBef>
              <a:spcAft>
                <a:spcPts val="0"/>
              </a:spcAft>
              <a:buClr>
                <a:srgbClr val="888888"/>
              </a:buClr>
              <a:buSzPct val="100000"/>
              <a:buNone/>
            </a:pPr>
            <a:r>
              <a:rPr lang="en-US" sz="4325"/>
              <a:t>Batch ID:</a:t>
            </a:r>
            <a:r>
              <a:rPr lang="en-IN" altLang="en-US" sz="4325"/>
              <a:t>B056</a:t>
            </a:r>
            <a:endParaRPr lang="en-US" sz="4325"/>
          </a:p>
          <a:p>
            <a:pPr marL="0" lvl="0" indent="0" algn="ctr" rtl="0">
              <a:spcBef>
                <a:spcPts val="590"/>
              </a:spcBef>
              <a:spcAft>
                <a:spcPts val="0"/>
              </a:spcAft>
              <a:buClr>
                <a:srgbClr val="888888"/>
              </a:buClr>
              <a:buSzPct val="100000"/>
              <a:buNone/>
            </a:pPr>
            <a:r>
              <a:rPr lang="en-US"/>
              <a:t>Guide name </a:t>
            </a:r>
            <a:r>
              <a:rPr lang="en-IN" altLang="en-US"/>
              <a:t>:Dr.R.Thenmozhi</a:t>
            </a:r>
            <a:endParaRPr lang="en-IN" altLang="en-US"/>
          </a:p>
        </p:txBody>
      </p:sp>
      <p:pic>
        <p:nvPicPr>
          <p:cNvPr id="90" name="Google Shape;90;p1"/>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1" name="Google Shape;91;p1"/>
          <p:cNvSpPr/>
          <p:nvPr/>
        </p:nvSpPr>
        <p:spPr>
          <a:xfrm>
            <a:off x="2819400" y="457200"/>
            <a:ext cx="6172200"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dk1"/>
                </a:solidFill>
                <a:latin typeface="Calibri" panose="020F0502020204030204"/>
                <a:ea typeface="Calibri" panose="020F0502020204030204"/>
                <a:cs typeface="Calibri" panose="020F0502020204030204"/>
                <a:sym typeface="Calibri" panose="020F0502020204030204"/>
              </a:rPr>
              <a:t>SRM INSTITUTE OF SCIENCE AND TECHNOLOGY </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800" b="1" i="0" u="none" strike="noStrike" cap="none">
                <a:solidFill>
                  <a:schemeClr val="dk1"/>
                </a:solidFill>
                <a:latin typeface="Calibri" panose="020F0502020204030204"/>
                <a:ea typeface="Calibri" panose="020F0502020204030204"/>
                <a:cs typeface="Calibri" panose="020F0502020204030204"/>
                <a:sym typeface="Calibri" panose="020F0502020204030204"/>
              </a:rPr>
              <a:t>COLLEGE OF ENGINEERING AND TECHNOLOGY</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800" b="1" i="0" u="none" strike="noStrike" cap="none">
                <a:solidFill>
                  <a:schemeClr val="dk1"/>
                </a:solidFill>
                <a:latin typeface="Calibri" panose="020F0502020204030204"/>
                <a:ea typeface="Calibri" panose="020F0502020204030204"/>
                <a:cs typeface="Calibri" panose="020F0502020204030204"/>
                <a:sym typeface="Calibri" panose="020F0502020204030204"/>
              </a:rPr>
              <a:t>DEPARTMENT OF NETWORKING AND COMMUNICATIONS</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r>
              <a:rPr lang="en-US" sz="1800" b="1" i="0" u="none" strike="noStrike" cap="none">
                <a:solidFill>
                  <a:schemeClr val="dk1"/>
                </a:solidFill>
                <a:latin typeface="Calibri" panose="020F0502020204030204"/>
                <a:ea typeface="Calibri" panose="020F0502020204030204"/>
                <a:cs typeface="Calibri" panose="020F0502020204030204"/>
                <a:sym typeface="Calibri" panose="020F0502020204030204"/>
              </a:rPr>
              <a:t>18CSP107L / 18CSP108L- MINOR PROJECT / INTERNSHIP</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g1537ff4ae61_0_46"/>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Literature Survey</a:t>
            </a:r>
            <a:endParaRPr lang="en-US"/>
          </a:p>
        </p:txBody>
      </p:sp>
      <p:sp>
        <p:nvSpPr>
          <p:cNvPr id="176" name="Google Shape;176;g1537ff4ae61_0_46"/>
          <p:cNvSpPr txBox="1"/>
          <p:nvPr>
            <p:ph type="body" idx="1"/>
          </p:nvPr>
        </p:nvSpPr>
        <p:spPr>
          <a:xfrm>
            <a:off x="140425" y="1600200"/>
            <a:ext cx="8546400" cy="4526100"/>
          </a:xfrm>
          <a:prstGeom prst="rect">
            <a:avLst/>
          </a:prstGeom>
        </p:spPr>
        <p:txBody>
          <a:bodyPr spcFirstLastPara="1" wrap="square" lIns="91425" tIns="45700" rIns="91425" bIns="45700" anchor="t" anchorCtr="0">
            <a:normAutofit/>
          </a:bodyPr>
          <a:lstStyle/>
          <a:p>
            <a:pPr marL="0" lvl="0" indent="0" algn="just" rtl="0">
              <a:lnSpc>
                <a:spcPct val="90000"/>
              </a:lnSpc>
              <a:spcBef>
                <a:spcPts val="360"/>
              </a:spcBef>
              <a:spcAft>
                <a:spcPts val="0"/>
              </a:spcAft>
              <a:buNone/>
            </a:pPr>
            <a:endParaRPr sz="2180"/>
          </a:p>
          <a:p>
            <a:pPr marL="0" lvl="0" indent="0" algn="l" rtl="0">
              <a:lnSpc>
                <a:spcPct val="90000"/>
              </a:lnSpc>
              <a:spcBef>
                <a:spcPts val="360"/>
              </a:spcBef>
              <a:spcAft>
                <a:spcPts val="0"/>
              </a:spcAft>
              <a:buSzPts val="852"/>
              <a:buNone/>
            </a:pPr>
            <a:endParaRPr sz="2180"/>
          </a:p>
        </p:txBody>
      </p:sp>
      <p:sp>
        <p:nvSpPr>
          <p:cNvPr id="177" name="Google Shape;177;g1537ff4ae61_0_46"/>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graphicFrame>
        <p:nvGraphicFramePr>
          <p:cNvPr id="178" name="Google Shape;178;g1537ff4ae61_0_46"/>
          <p:cNvGraphicFramePr/>
          <p:nvPr/>
        </p:nvGraphicFramePr>
        <p:xfrm>
          <a:off x="577215" y="1353185"/>
          <a:ext cx="8203565" cy="7030720"/>
        </p:xfrm>
        <a:graphic>
          <a:graphicData uri="http://schemas.openxmlformats.org/drawingml/2006/table">
            <a:tbl>
              <a:tblPr>
                <a:noFill/>
                <a:tableStyleId>{3801599B-E2B2-4467-9E0C-367E74CE49D3}</a:tableStyleId>
              </a:tblPr>
              <a:tblGrid>
                <a:gridCol w="3159760"/>
                <a:gridCol w="5043805"/>
              </a:tblGrid>
              <a:tr h="1275080">
                <a:tc>
                  <a:txBody>
                    <a:bodyPr/>
                    <a:lstStyle/>
                    <a:p>
                      <a:pPr marL="0" lvl="0" indent="0" algn="l" rtl="0">
                        <a:lnSpc>
                          <a:spcPct val="115000"/>
                        </a:lnSpc>
                        <a:spcBef>
                          <a:spcPts val="0"/>
                        </a:spcBef>
                        <a:spcAft>
                          <a:spcPts val="0"/>
                        </a:spcAft>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Journal/Conference Name</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c>
                  <a:txBody>
                    <a:bodyPr/>
                    <a:lstStyle/>
                    <a:p>
                      <a:pPr marL="0" lvl="0" indent="0" algn="l" rtl="0">
                        <a:lnSpc>
                          <a:spcPct val="115000"/>
                        </a:lnSpc>
                        <a:spcBef>
                          <a:spcPts val="0"/>
                        </a:spcBef>
                        <a:spcAft>
                          <a:spcPts val="0"/>
                        </a:spcAft>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Brief/Abstract</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r>
              <a:tr h="5755640">
                <a:tc>
                  <a:txBody>
                    <a:bodyPr/>
                    <a:lstStyle/>
                    <a:p>
                      <a:pPr marL="0" lvl="0" indent="0" algn="l" rtl="0">
                        <a:spcBef>
                          <a:spcPts val="0"/>
                        </a:spcBef>
                        <a:spcAft>
                          <a:spcPts val="0"/>
                        </a:spcAft>
                        <a:buNone/>
                      </a:pPr>
                      <a:r>
                        <a:rPr lang="en-US" sz="2000"/>
                        <a:t>Disentangled Cycle Consistency for Highly-realistic Virtual Try-On</a:t>
                      </a:r>
                      <a:endParaRPr lang="en-US" sz="2000"/>
                    </a:p>
                    <a:p>
                      <a:pPr marL="0" lvl="0" indent="0" algn="l" rtl="0">
                        <a:spcBef>
                          <a:spcPts val="0"/>
                        </a:spcBef>
                        <a:spcAft>
                          <a:spcPts val="0"/>
                        </a:spcAft>
                        <a:buNone/>
                      </a:pPr>
                      <a:r>
                        <a:rPr lang="en-IN" altLang="en-US" sz="2000"/>
                        <a:t>(2021)</a:t>
                      </a:r>
                      <a:endParaRPr lang="en-IN" altLang="en-US" sz="2000"/>
                    </a:p>
                  </a:txBody>
                  <a:tcPr marL="91425" marR="91425" marT="91425" marB="91425"/>
                </a:tc>
                <a:tc>
                  <a:txBody>
                    <a:bodyPr/>
                    <a:lstStyle/>
                    <a:p>
                      <a:pPr marL="0" lvl="0" indent="0" algn="l" rtl="0">
                        <a:spcBef>
                          <a:spcPts val="0"/>
                        </a:spcBef>
                        <a:spcAft>
                          <a:spcPts val="0"/>
                        </a:spcAft>
                        <a:buNone/>
                      </a:pPr>
                      <a:r>
                        <a:rPr lang="en-IN" sz="2000"/>
                        <a:t>Their model typically consist of a oneway reconstruction scheme or a vanilla cycle consistency</a:t>
                      </a:r>
                      <a:endParaRPr lang="en-IN" sz="2000"/>
                    </a:p>
                    <a:p>
                      <a:pPr marL="0" lvl="0" indent="0" algn="l" rtl="0">
                        <a:spcBef>
                          <a:spcPts val="0"/>
                        </a:spcBef>
                        <a:spcAft>
                          <a:spcPts val="0"/>
                        </a:spcAft>
                        <a:buNone/>
                      </a:pPr>
                      <a:r>
                        <a:rPr lang="en-IN" sz="2000"/>
                        <a:t>. The oneway reconstruction scheme hinders existing methods from sufficient training, while the vanilla cycle consistency methods lack the texture preservation ability. In this paper, they proposed DCTON to disentangle virtual try-on as clotheswarping, skin synthesis, and image composition. These modules are integrated within one framework for end-toend cycle consistent training. </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txBody>
                  <a:tcPr marL="91425" marR="91425" marT="91425" marB="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g1537ff4ae61_0_46"/>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Literature Survey</a:t>
            </a:r>
            <a:endParaRPr lang="en-US"/>
          </a:p>
        </p:txBody>
      </p:sp>
      <p:sp>
        <p:nvSpPr>
          <p:cNvPr id="176" name="Google Shape;176;g1537ff4ae61_0_46"/>
          <p:cNvSpPr txBox="1"/>
          <p:nvPr>
            <p:ph type="body" idx="1"/>
          </p:nvPr>
        </p:nvSpPr>
        <p:spPr>
          <a:xfrm>
            <a:off x="140425" y="1600200"/>
            <a:ext cx="8546400" cy="4526100"/>
          </a:xfrm>
          <a:prstGeom prst="rect">
            <a:avLst/>
          </a:prstGeom>
        </p:spPr>
        <p:txBody>
          <a:bodyPr spcFirstLastPara="1" wrap="square" lIns="91425" tIns="45700" rIns="91425" bIns="45700" anchor="t" anchorCtr="0">
            <a:normAutofit/>
          </a:bodyPr>
          <a:lstStyle/>
          <a:p>
            <a:pPr marL="0" lvl="0" indent="0" algn="just" rtl="0">
              <a:lnSpc>
                <a:spcPct val="90000"/>
              </a:lnSpc>
              <a:spcBef>
                <a:spcPts val="360"/>
              </a:spcBef>
              <a:spcAft>
                <a:spcPts val="0"/>
              </a:spcAft>
              <a:buNone/>
            </a:pPr>
            <a:endParaRPr sz="2180"/>
          </a:p>
          <a:p>
            <a:pPr marL="0" lvl="0" indent="0" algn="l" rtl="0">
              <a:lnSpc>
                <a:spcPct val="90000"/>
              </a:lnSpc>
              <a:spcBef>
                <a:spcPts val="360"/>
              </a:spcBef>
              <a:spcAft>
                <a:spcPts val="0"/>
              </a:spcAft>
              <a:buSzPts val="852"/>
              <a:buNone/>
            </a:pPr>
            <a:endParaRPr sz="2180"/>
          </a:p>
        </p:txBody>
      </p:sp>
      <p:sp>
        <p:nvSpPr>
          <p:cNvPr id="177" name="Google Shape;177;g1537ff4ae61_0_46"/>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graphicFrame>
        <p:nvGraphicFramePr>
          <p:cNvPr id="178" name="Google Shape;178;g1537ff4ae61_0_46"/>
          <p:cNvGraphicFramePr/>
          <p:nvPr/>
        </p:nvGraphicFramePr>
        <p:xfrm>
          <a:off x="952500" y="1417955"/>
          <a:ext cx="7239000" cy="5334000"/>
        </p:xfrm>
        <a:graphic>
          <a:graphicData uri="http://schemas.openxmlformats.org/drawingml/2006/table">
            <a:tbl>
              <a:tblPr>
                <a:noFill/>
                <a:tableStyleId>{3801599B-E2B2-4467-9E0C-367E74CE49D3}</a:tableStyleId>
              </a:tblPr>
              <a:tblGrid>
                <a:gridCol w="2788285"/>
                <a:gridCol w="4450715"/>
              </a:tblGrid>
              <a:tr h="1188720">
                <a:tc>
                  <a:txBody>
                    <a:bodyPr/>
                    <a:lstStyle/>
                    <a:p>
                      <a:pPr marL="0" lvl="0" indent="0" algn="l" rtl="0">
                        <a:lnSpc>
                          <a:spcPct val="115000"/>
                        </a:lnSpc>
                        <a:spcBef>
                          <a:spcPts val="0"/>
                        </a:spcBef>
                        <a:spcAft>
                          <a:spcPts val="0"/>
                        </a:spcAft>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Journal/Conference Name</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c>
                  <a:txBody>
                    <a:bodyPr/>
                    <a:lstStyle/>
                    <a:p>
                      <a:pPr marL="0" lvl="0" indent="0" algn="l" rtl="0">
                        <a:lnSpc>
                          <a:spcPct val="115000"/>
                        </a:lnSpc>
                        <a:spcBef>
                          <a:spcPts val="0"/>
                        </a:spcBef>
                        <a:spcAft>
                          <a:spcPts val="0"/>
                        </a:spcAft>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Brief/Abstract</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r>
              <a:tr h="4145280">
                <a:tc>
                  <a:txBody>
                    <a:bodyPr/>
                    <a:lstStyle/>
                    <a:p>
                      <a:pPr marL="0" lvl="0" indent="0" algn="l" rtl="0">
                        <a:spcBef>
                          <a:spcPts val="0"/>
                        </a:spcBef>
                        <a:spcAft>
                          <a:spcPts val="0"/>
                        </a:spcAft>
                        <a:buNone/>
                      </a:pPr>
                      <a:r>
                        <a:rPr lang="en-IN" altLang="en-US" sz="2000"/>
                        <a:t>ZFlow: Gated Appearance Flow-based Virtual Try-on with 3D Priors (2021)</a:t>
                      </a:r>
                      <a:endParaRPr lang="en-IN" altLang="en-US" sz="2000"/>
                    </a:p>
                  </a:txBody>
                  <a:tcPr marL="91425" marR="91425" marT="91425" marB="91425"/>
                </a:tc>
                <a:tc>
                  <a:txBody>
                    <a:bodyPr/>
                    <a:lstStyle/>
                    <a:p>
                      <a:pPr marL="0" lvl="0" indent="0" algn="l" rtl="0">
                        <a:spcBef>
                          <a:spcPts val="0"/>
                        </a:spcBef>
                        <a:spcAft>
                          <a:spcPts val="0"/>
                        </a:spcAft>
                        <a:buNone/>
                      </a:pPr>
                      <a:r>
                        <a:rPr lang="en-IN" sz="2000"/>
                        <a:t>this model proposed by Ayush Chopra*†2, Rishabh Jain *‡3, Mayur Hemani1 , and Balaji Krishnamurthy1 is an end-to-end try-on framework,which utilizes a combination of gated aggregation of hierarchical flow estimates (Gated Appearance Flow) and densegeometric priors (DGAR and IUV Priors) to reduce undesirable output artefacts. </a:t>
                      </a:r>
                      <a:endParaRPr lang="en-IN" sz="2000"/>
                    </a:p>
                    <a:p>
                      <a:pPr marL="0" lvl="0" indent="0" algn="l" rtl="0">
                        <a:spcBef>
                          <a:spcPts val="0"/>
                        </a:spcBef>
                        <a:spcAft>
                          <a:spcPts val="0"/>
                        </a:spcAft>
                        <a:buNone/>
                      </a:pPr>
                      <a:endParaRPr sz="2000"/>
                    </a:p>
                    <a:p>
                      <a:pPr marL="0" lvl="0" indent="0" algn="l" rtl="0">
                        <a:spcBef>
                          <a:spcPts val="0"/>
                        </a:spcBef>
                        <a:spcAft>
                          <a:spcPts val="0"/>
                        </a:spcAft>
                        <a:buNone/>
                      </a:pPr>
                      <a:endParaRPr sz="2000"/>
                    </a:p>
                  </a:txBody>
                  <a:tcPr marL="91425" marR="91425" marT="91425" marB="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g150c1da19c9_0_17"/>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Architecture diagram </a:t>
            </a:r>
            <a:endParaRPr lang="en-US"/>
          </a:p>
        </p:txBody>
      </p:sp>
      <p:sp>
        <p:nvSpPr>
          <p:cNvPr id="185" name="Google Shape;185;g150c1da19c9_0_17"/>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2" name="Picture 1" descr="vton_dia"/>
          <p:cNvPicPr>
            <a:picLocks noChangeAspect="1"/>
          </p:cNvPicPr>
          <p:nvPr/>
        </p:nvPicPr>
        <p:blipFill>
          <a:blip r:embed="rId1"/>
          <a:stretch>
            <a:fillRect/>
          </a:stretch>
        </p:blipFill>
        <p:spPr>
          <a:xfrm>
            <a:off x="457200" y="1418590"/>
            <a:ext cx="8229600" cy="51714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14" name="Shape 214"/>
        <p:cNvGrpSpPr/>
        <p:nvPr/>
      </p:nvGrpSpPr>
      <p:grpSpPr>
        <a:xfrm>
          <a:off x="0" y="0"/>
          <a:ext cx="0" cy="0"/>
          <a:chOff x="0" y="0"/>
          <a:chExt cx="0" cy="0"/>
        </a:xfrm>
      </p:grpSpPr>
      <p:sp>
        <p:nvSpPr>
          <p:cNvPr id="215" name="Google Shape;215;g1537ff4ae61_0_0"/>
          <p:cNvSpPr txBox="1"/>
          <p:nvPr>
            <p:ph type="title"/>
          </p:nvPr>
        </p:nvSpPr>
        <p:spPr>
          <a:xfrm>
            <a:off x="457200" y="274955"/>
            <a:ext cx="8229600" cy="174879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a:sym typeface="+mn-ea"/>
              </a:rPr>
              <a:t>Comparison of Existing methods with merits and demerits</a:t>
            </a:r>
            <a:br>
              <a:rPr>
                <a:sym typeface="+mn-ea"/>
              </a:rPr>
            </a:br>
            <a:endParaRPr lang="en-US"/>
          </a:p>
        </p:txBody>
      </p:sp>
      <p:sp>
        <p:nvSpPr>
          <p:cNvPr id="216" name="Google Shape;216;g1537ff4ae61_0_0"/>
          <p:cNvSpPr txBox="1"/>
          <p:nvPr>
            <p:ph type="body" idx="1"/>
          </p:nvPr>
        </p:nvSpPr>
        <p:spPr>
          <a:xfrm>
            <a:off x="5092065" y="1600200"/>
            <a:ext cx="3594735" cy="4526280"/>
          </a:xfrm>
          <a:prstGeom prst="rect">
            <a:avLst/>
          </a:prstGeom>
        </p:spPr>
        <p:txBody>
          <a:bodyPr spcFirstLastPara="1" wrap="square" lIns="91425" tIns="45700" rIns="91425" bIns="45700" anchor="t" anchorCtr="0">
            <a:normAutofit fontScale="90000"/>
          </a:bodyPr>
          <a:lstStyle/>
          <a:p>
            <a:pPr marL="0" lvl="0" indent="0" algn="l" rtl="0">
              <a:spcBef>
                <a:spcPts val="360"/>
              </a:spcBef>
              <a:spcAft>
                <a:spcPts val="0"/>
              </a:spcAft>
              <a:buNone/>
            </a:pPr>
            <a:r>
              <a:rPr lang="en-IN"/>
              <a:t>					</a:t>
            </a:r>
            <a:endParaRPr lang="en-IN"/>
          </a:p>
          <a:p>
            <a:pPr marL="0" lvl="0" indent="0" algn="ctr" rtl="0">
              <a:spcBef>
                <a:spcPts val="360"/>
              </a:spcBef>
              <a:spcAft>
                <a:spcPts val="0"/>
              </a:spcAft>
              <a:buNone/>
            </a:pPr>
            <a:r>
              <a:rPr lang="en-IN">
                <a:latin typeface="Arial" panose="020B0604020202020204" pitchFamily="34" charset="0"/>
                <a:cs typeface="Arial" panose="020B0604020202020204" pitchFamily="34" charset="0"/>
              </a:rPr>
              <a:t>In our model we</a:t>
            </a:r>
            <a:r>
              <a:rPr lang="en-US" altLang="en-IN">
                <a:latin typeface="Arial" panose="020B0604020202020204" pitchFamily="34" charset="0"/>
                <a:cs typeface="Arial" panose="020B0604020202020204" pitchFamily="34" charset="0"/>
              </a:rPr>
              <a:t> </a:t>
            </a:r>
            <a:r>
              <a:rPr lang="en-IN">
                <a:latin typeface="Arial" panose="020B0604020202020204" pitchFamily="34" charset="0"/>
                <a:cs typeface="Arial" panose="020B0604020202020204" pitchFamily="34" charset="0"/>
              </a:rPr>
              <a:t>plan to fix the issues of previously existing models like cpvton where the output render fails in areas like :</a:t>
            </a:r>
            <a:endParaRPr lang="en-IN">
              <a:latin typeface="Arial" panose="020B0604020202020204" pitchFamily="34" charset="0"/>
              <a:cs typeface="Arial" panose="020B0604020202020204" pitchFamily="34" charset="0"/>
            </a:endParaRPr>
          </a:p>
        </p:txBody>
      </p:sp>
      <p:sp>
        <p:nvSpPr>
          <p:cNvPr id="217" name="Google Shape;217;g1537ff4ae61_0_0"/>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2" name="Picture 1" descr="vtoncompare"/>
          <p:cNvPicPr>
            <a:picLocks noChangeAspect="1"/>
          </p:cNvPicPr>
          <p:nvPr/>
        </p:nvPicPr>
        <p:blipFill>
          <a:blip r:embed="rId1"/>
          <a:stretch>
            <a:fillRect/>
          </a:stretch>
        </p:blipFill>
        <p:spPr>
          <a:xfrm>
            <a:off x="529590" y="1671320"/>
            <a:ext cx="4174490" cy="46634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sp>
        <p:nvSpPr>
          <p:cNvPr id="224" name="Google Shape;224;g1499c7ced32_0_18"/>
          <p:cNvSpPr txBox="1"/>
          <p:nvPr>
            <p:ph type="title"/>
          </p:nvPr>
        </p:nvSpPr>
        <p:spPr>
          <a:xfrm>
            <a:off x="457200" y="274955"/>
            <a:ext cx="8229600" cy="1636395"/>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a:sym typeface="+mn-ea"/>
              </a:rPr>
              <a:t>Comparison of Existing methods with merits and demerits</a:t>
            </a:r>
            <a:br>
              <a:rPr>
                <a:sym typeface="+mn-ea"/>
              </a:rPr>
            </a:br>
            <a:endParaRPr lang="en-US"/>
          </a:p>
        </p:txBody>
      </p:sp>
      <p:sp>
        <p:nvSpPr>
          <p:cNvPr id="225" name="Google Shape;225;g1499c7ced32_0_18"/>
          <p:cNvSpPr txBox="1"/>
          <p:nvPr>
            <p:ph type="body" idx="1"/>
          </p:nvPr>
        </p:nvSpPr>
        <p:spPr>
          <a:xfrm>
            <a:off x="386715" y="1911985"/>
            <a:ext cx="8229600" cy="4237990"/>
          </a:xfrm>
          <a:prstGeom prst="rect">
            <a:avLst/>
          </a:prstGeom>
        </p:spPr>
        <p:txBody>
          <a:bodyPr spcFirstLastPara="1" wrap="square" lIns="91425" tIns="45700" rIns="91425" bIns="45700" anchor="t" anchorCtr="0">
            <a:normAutofit lnSpcReduction="10000"/>
          </a:bodyPr>
          <a:lstStyle/>
          <a:p>
            <a:pPr lvl="1" indent="-457200" algn="l" rtl="0">
              <a:spcBef>
                <a:spcPts val="360"/>
              </a:spcBef>
              <a:spcAft>
                <a:spcPts val="0"/>
              </a:spcAft>
              <a:buAutoNum type="arabicPeriod"/>
            </a:pPr>
            <a:r>
              <a:rPr lang="en-IN"/>
              <a:t>When the model goes from wearing half sleeved or sleeveless garment to a full sleeved garment and vice-versa</a:t>
            </a:r>
            <a:endParaRPr lang="en-IN"/>
          </a:p>
          <a:p>
            <a:pPr lvl="1" indent="-457200" algn="l" rtl="0">
              <a:spcBef>
                <a:spcPts val="360"/>
              </a:spcBef>
              <a:spcAft>
                <a:spcPts val="0"/>
              </a:spcAft>
              <a:buAutoNum type="arabicPeriod"/>
            </a:pPr>
            <a:r>
              <a:rPr lang="en-IN"/>
              <a:t>When the model poses in a untradional manner</a:t>
            </a:r>
            <a:endParaRPr lang="en-IN"/>
          </a:p>
          <a:p>
            <a:pPr lvl="1" indent="-457200" algn="l" rtl="0">
              <a:spcBef>
                <a:spcPts val="360"/>
              </a:spcBef>
              <a:spcAft>
                <a:spcPts val="0"/>
              </a:spcAft>
              <a:buAutoNum type="arabicPeriod"/>
            </a:pPr>
            <a:r>
              <a:rPr lang="en-IN"/>
              <a:t>When the user try to layer garments on top of each other</a:t>
            </a:r>
            <a:endParaRPr lang="en-IN"/>
          </a:p>
          <a:p>
            <a:pPr lvl="1" indent="-457200" algn="l" rtl="0">
              <a:spcBef>
                <a:spcPts val="360"/>
              </a:spcBef>
              <a:spcAft>
                <a:spcPts val="0"/>
              </a:spcAft>
              <a:buAutoNum type="arabicPeriod"/>
            </a:pPr>
            <a:r>
              <a:rPr lang="en-IN"/>
              <a:t>When the garment has complex pattern</a:t>
            </a:r>
            <a:endParaRPr lang="en-IN"/>
          </a:p>
          <a:p>
            <a:pPr lvl="1" indent="-457200" algn="l" rtl="0">
              <a:spcBef>
                <a:spcPts val="360"/>
              </a:spcBef>
              <a:spcAft>
                <a:spcPts val="0"/>
              </a:spcAft>
              <a:buAutoNum type="arabicPeriod"/>
            </a:pPr>
            <a:r>
              <a:rPr lang="en-IN"/>
              <a:t>When the model goes from having the garment tucked-in to tucked-out and vice-versa </a:t>
            </a:r>
            <a:endParaRPr lang="en-IN"/>
          </a:p>
          <a:p>
            <a:pPr marL="457200" lvl="1" indent="0" algn="l" rtl="0">
              <a:spcBef>
                <a:spcPts val="360"/>
              </a:spcBef>
              <a:spcAft>
                <a:spcPts val="0"/>
              </a:spcAft>
              <a:buNone/>
            </a:pPr>
            <a:r>
              <a:rPr lang="en-IN"/>
              <a:t>	etc.</a:t>
            </a:r>
            <a:endParaRPr lang="en-IN"/>
          </a:p>
        </p:txBody>
      </p:sp>
      <p:sp>
        <p:nvSpPr>
          <p:cNvPr id="226" name="Google Shape;226;g1499c7ced32_0_18"/>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g1499c7ced32_0_10"/>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ltLang="en-US"/>
              <a:t>Screenshots</a:t>
            </a:r>
            <a:endParaRPr lang="en-IN" altLang="en-US"/>
          </a:p>
        </p:txBody>
      </p:sp>
      <p:sp>
        <p:nvSpPr>
          <p:cNvPr id="200" name="Google Shape;200;g1499c7ced32_0_10"/>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3" name="Picture 2" descr="1vt"/>
          <p:cNvPicPr>
            <a:picLocks noChangeAspect="1"/>
          </p:cNvPicPr>
          <p:nvPr/>
        </p:nvPicPr>
        <p:blipFill>
          <a:blip r:embed="rId1"/>
          <a:stretch>
            <a:fillRect/>
          </a:stretch>
        </p:blipFill>
        <p:spPr>
          <a:xfrm>
            <a:off x="162560" y="1277620"/>
            <a:ext cx="4419600" cy="5443855"/>
          </a:xfrm>
          <a:prstGeom prst="rect">
            <a:avLst/>
          </a:prstGeom>
        </p:spPr>
      </p:pic>
      <p:pic>
        <p:nvPicPr>
          <p:cNvPr id="2" name="Picture 1" descr="3vt"/>
          <p:cNvPicPr>
            <a:picLocks noChangeAspect="1"/>
          </p:cNvPicPr>
          <p:nvPr/>
        </p:nvPicPr>
        <p:blipFill>
          <a:blip r:embed="rId2"/>
          <a:srcRect t="5872"/>
          <a:stretch>
            <a:fillRect/>
          </a:stretch>
        </p:blipFill>
        <p:spPr>
          <a:xfrm>
            <a:off x="4724400" y="1722755"/>
            <a:ext cx="4282440" cy="4886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g1499c7ced32_0_10"/>
          <p:cNvSpPr txBox="1"/>
          <p:nvPr>
            <p:ph type="title"/>
          </p:nvPr>
        </p:nvSpPr>
        <p:spPr>
          <a:xfrm>
            <a:off x="457200" y="3206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ltLang="en-US"/>
              <a:t>Screenshots</a:t>
            </a:r>
            <a:endParaRPr lang="en-IN" altLang="en-US"/>
          </a:p>
        </p:txBody>
      </p:sp>
      <p:sp>
        <p:nvSpPr>
          <p:cNvPr id="200" name="Google Shape;200;g1499c7ced32_0_10"/>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1" name="Picture 0" descr="Screenshot (984)"/>
          <p:cNvPicPr>
            <a:picLocks noChangeAspect="1"/>
          </p:cNvPicPr>
          <p:nvPr/>
        </p:nvPicPr>
        <p:blipFill>
          <a:blip r:embed="rId1"/>
          <a:srcRect l="22208" r="28840"/>
          <a:stretch>
            <a:fillRect/>
          </a:stretch>
        </p:blipFill>
        <p:spPr>
          <a:xfrm>
            <a:off x="4210685" y="1175385"/>
            <a:ext cx="4476115" cy="5143500"/>
          </a:xfrm>
          <a:prstGeom prst="rect">
            <a:avLst/>
          </a:prstGeom>
        </p:spPr>
      </p:pic>
      <p:pic>
        <p:nvPicPr>
          <p:cNvPr id="2" name="Picture 1" descr="Screenshot (983)"/>
          <p:cNvPicPr>
            <a:picLocks noChangeAspect="1"/>
          </p:cNvPicPr>
          <p:nvPr/>
        </p:nvPicPr>
        <p:blipFill>
          <a:blip r:embed="rId2"/>
          <a:srcRect l="23028" r="54111"/>
          <a:stretch>
            <a:fillRect/>
          </a:stretch>
        </p:blipFill>
        <p:spPr>
          <a:xfrm>
            <a:off x="1510030" y="1175385"/>
            <a:ext cx="209042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g1499c7ced32_0_10"/>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ltLang="en-US"/>
              <a:t>Screenshots</a:t>
            </a:r>
            <a:endParaRPr lang="en-IN" altLang="en-US"/>
          </a:p>
        </p:txBody>
      </p:sp>
      <p:sp>
        <p:nvSpPr>
          <p:cNvPr id="200" name="Google Shape;200;g1499c7ced32_0_10"/>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3" name="Picture 2" descr="2vt"/>
          <p:cNvPicPr>
            <a:picLocks noChangeAspect="1"/>
          </p:cNvPicPr>
          <p:nvPr/>
        </p:nvPicPr>
        <p:blipFill>
          <a:blip r:embed="rId1"/>
          <a:srcRect r="16617"/>
          <a:stretch>
            <a:fillRect/>
          </a:stretch>
        </p:blipFill>
        <p:spPr>
          <a:xfrm>
            <a:off x="457200" y="1417320"/>
            <a:ext cx="3033395" cy="5304155"/>
          </a:xfrm>
          <a:prstGeom prst="rect">
            <a:avLst/>
          </a:prstGeom>
        </p:spPr>
      </p:pic>
      <p:pic>
        <p:nvPicPr>
          <p:cNvPr id="5" name="Picture 4" descr="7vt"/>
          <p:cNvPicPr>
            <a:picLocks noChangeAspect="1"/>
          </p:cNvPicPr>
          <p:nvPr/>
        </p:nvPicPr>
        <p:blipFill>
          <a:blip r:embed="rId2"/>
          <a:stretch>
            <a:fillRect/>
          </a:stretch>
        </p:blipFill>
        <p:spPr>
          <a:xfrm>
            <a:off x="5069205" y="2228850"/>
            <a:ext cx="2855595" cy="3975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g1499c7ced32_0_10"/>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ltLang="en-US"/>
              <a:t>Screenshots</a:t>
            </a:r>
            <a:endParaRPr lang="en-IN" altLang="en-US"/>
          </a:p>
        </p:txBody>
      </p:sp>
      <p:sp>
        <p:nvSpPr>
          <p:cNvPr id="200" name="Google Shape;200;g1499c7ced32_0_10"/>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2" name="Picture 1" descr="4vt"/>
          <p:cNvPicPr>
            <a:picLocks noChangeAspect="1"/>
          </p:cNvPicPr>
          <p:nvPr/>
        </p:nvPicPr>
        <p:blipFill>
          <a:blip r:embed="rId1"/>
          <a:stretch>
            <a:fillRect/>
          </a:stretch>
        </p:blipFill>
        <p:spPr>
          <a:xfrm>
            <a:off x="314960" y="1417955"/>
            <a:ext cx="8524875" cy="46907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g1499c7ced32_0_10"/>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ltLang="en-US"/>
              <a:t>Screenshots</a:t>
            </a:r>
            <a:endParaRPr lang="en-IN" altLang="en-US"/>
          </a:p>
        </p:txBody>
      </p:sp>
      <p:sp>
        <p:nvSpPr>
          <p:cNvPr id="200" name="Google Shape;200;g1499c7ced32_0_10"/>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2" name="Picture 1" descr="5vt"/>
          <p:cNvPicPr>
            <a:picLocks noChangeAspect="1"/>
          </p:cNvPicPr>
          <p:nvPr/>
        </p:nvPicPr>
        <p:blipFill>
          <a:blip r:embed="rId1"/>
          <a:stretch>
            <a:fillRect/>
          </a:stretch>
        </p:blipFill>
        <p:spPr>
          <a:xfrm>
            <a:off x="264795" y="2067560"/>
            <a:ext cx="8422005" cy="41789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2"/>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a:t>      Table of contents</a:t>
            </a:r>
            <a:endParaRPr lang="en-US"/>
          </a:p>
        </p:txBody>
      </p:sp>
      <p:sp>
        <p:nvSpPr>
          <p:cNvPr id="97" name="Google Shape;97;p2"/>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457200" lvl="0" indent="0" algn="l" rtl="0">
              <a:spcBef>
                <a:spcPts val="0"/>
              </a:spcBef>
              <a:spcAft>
                <a:spcPts val="0"/>
              </a:spcAft>
              <a:buNone/>
            </a:pPr>
            <a:endParaRPr sz="2700"/>
          </a:p>
          <a:p>
            <a:pPr marL="457200" lvl="0" indent="-400050" algn="l" rtl="0">
              <a:spcBef>
                <a:spcPts val="0"/>
              </a:spcBef>
              <a:spcAft>
                <a:spcPts val="0"/>
              </a:spcAft>
              <a:buSzPts val="2700"/>
              <a:buFont typeface="Calibri" panose="020F0502020204030204"/>
              <a:buChar char="●"/>
            </a:pPr>
            <a:r>
              <a:rPr lang="en-US" sz="2700"/>
              <a:t>Introduction                      </a:t>
            </a:r>
            <a:endParaRPr sz="2700"/>
          </a:p>
          <a:p>
            <a:pPr marL="457200" lvl="0" indent="-400050" algn="l" rtl="0">
              <a:spcBef>
                <a:spcPts val="0"/>
              </a:spcBef>
              <a:spcAft>
                <a:spcPts val="0"/>
              </a:spcAft>
              <a:buSzPts val="2700"/>
              <a:buFont typeface="Calibri" panose="020F0502020204030204"/>
              <a:buChar char="●"/>
            </a:pPr>
            <a:r>
              <a:rPr lang="en-US" sz="2700"/>
              <a:t>Objectives</a:t>
            </a:r>
            <a:endParaRPr lang="en-US" sz="2700"/>
          </a:p>
          <a:p>
            <a:pPr marL="457200" lvl="0" indent="-400050" algn="l" rtl="0">
              <a:spcBef>
                <a:spcPts val="0"/>
              </a:spcBef>
              <a:spcAft>
                <a:spcPts val="0"/>
              </a:spcAft>
              <a:buSzPts val="2700"/>
              <a:buFont typeface="Calibri" panose="020F0502020204030204"/>
              <a:buChar char="●"/>
            </a:pPr>
            <a:r>
              <a:rPr lang="en-US" sz="2700"/>
              <a:t>Methodology</a:t>
            </a:r>
            <a:endParaRPr lang="en-US" sz="2700"/>
          </a:p>
          <a:p>
            <a:pPr marL="457200" lvl="0" indent="-400050" algn="l" rtl="0">
              <a:spcBef>
                <a:spcPts val="0"/>
              </a:spcBef>
              <a:spcAft>
                <a:spcPts val="0"/>
              </a:spcAft>
              <a:buSzPts val="2700"/>
              <a:buFont typeface="Calibri" panose="020F0502020204030204"/>
              <a:buChar char="●"/>
            </a:pPr>
            <a:r>
              <a:rPr sz="2700"/>
              <a:t>Comparison of Existing methods with merits and demerits</a:t>
            </a:r>
            <a:endParaRPr sz="2700"/>
          </a:p>
          <a:p>
            <a:pPr marL="457200" lvl="0" indent="-400050" algn="l" rtl="0">
              <a:spcBef>
                <a:spcPts val="0"/>
              </a:spcBef>
              <a:spcAft>
                <a:spcPts val="0"/>
              </a:spcAft>
              <a:buSzPts val="2700"/>
              <a:buFont typeface="Calibri" panose="020F0502020204030204"/>
              <a:buChar char="●"/>
            </a:pPr>
            <a:r>
              <a:rPr lang="en-US" sz="2700"/>
              <a:t>Literature Survey</a:t>
            </a:r>
            <a:endParaRPr sz="2700"/>
          </a:p>
          <a:p>
            <a:pPr marL="457200" lvl="0" indent="-400050" algn="l" rtl="0">
              <a:spcBef>
                <a:spcPts val="0"/>
              </a:spcBef>
              <a:spcAft>
                <a:spcPts val="0"/>
              </a:spcAft>
              <a:buSzPts val="2700"/>
              <a:buFont typeface="Calibri" panose="020F0502020204030204"/>
              <a:buChar char="●"/>
            </a:pPr>
            <a:r>
              <a:rPr lang="en-US" sz="2700"/>
              <a:t>Architecture diagram / Block diagram of the modules</a:t>
            </a:r>
            <a:endParaRPr sz="2700"/>
          </a:p>
          <a:p>
            <a:pPr marL="457200" lvl="0" indent="-400050" algn="l" rtl="0">
              <a:spcBef>
                <a:spcPts val="0"/>
              </a:spcBef>
              <a:spcAft>
                <a:spcPts val="0"/>
              </a:spcAft>
              <a:buSzPts val="2700"/>
              <a:buFont typeface="Calibri" panose="020F0502020204030204"/>
              <a:buChar char="●"/>
            </a:pPr>
            <a:r>
              <a:rPr lang="en-US" sz="2700"/>
              <a:t>Screenshots</a:t>
            </a:r>
            <a:endParaRPr lang="en-US" sz="2700"/>
          </a:p>
          <a:p>
            <a:pPr marL="457200" lvl="0" indent="-400050" algn="l" rtl="0">
              <a:spcBef>
                <a:spcPts val="0"/>
              </a:spcBef>
              <a:spcAft>
                <a:spcPts val="0"/>
              </a:spcAft>
              <a:buSzPts val="2700"/>
              <a:buFont typeface="Calibri" panose="020F0502020204030204"/>
              <a:buChar char="●"/>
            </a:pPr>
            <a:r>
              <a:rPr lang="en-IN" altLang="en-US" sz="2700"/>
              <a:t>References</a:t>
            </a:r>
            <a:endParaRPr sz="2700"/>
          </a:p>
          <a:p>
            <a:pPr marL="457200" lvl="0" indent="0" algn="l" rtl="0">
              <a:spcBef>
                <a:spcPts val="640"/>
              </a:spcBef>
              <a:spcAft>
                <a:spcPts val="0"/>
              </a:spcAft>
              <a:buNone/>
            </a:pPr>
            <a:endParaRPr sz="1800">
              <a:latin typeface="Times New Roman" panose="02020603050405020304"/>
              <a:ea typeface="Times New Roman" panose="02020603050405020304"/>
              <a:cs typeface="Times New Roman" panose="02020603050405020304"/>
              <a:sym typeface="Times New Roman" panose="02020603050405020304"/>
            </a:endParaRPr>
          </a:p>
        </p:txBody>
      </p:sp>
      <p:pic>
        <p:nvPicPr>
          <p:cNvPr id="98" name="Google Shape;98;p2"/>
          <p:cNvPicPr preferRelativeResize="0"/>
          <p:nvPr/>
        </p:nvPicPr>
        <p:blipFill rotWithShape="1">
          <a:blip r:embed="rId1"/>
          <a:srcRect/>
          <a:stretch>
            <a:fillRect/>
          </a:stretch>
        </p:blipFill>
        <p:spPr>
          <a:xfrm>
            <a:off x="228600" y="553353"/>
            <a:ext cx="2237740" cy="755015"/>
          </a:xfrm>
          <a:prstGeom prst="rect">
            <a:avLst/>
          </a:prstGeom>
          <a:noFill/>
          <a:ln>
            <a:noFill/>
          </a:ln>
        </p:spPr>
      </p:pic>
      <p:sp>
        <p:nvSpPr>
          <p:cNvPr id="99" name="Google Shape;99;p2"/>
          <p:cNvSpPr txBox="1"/>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7/13/2022</a:t>
            </a:r>
            <a:endParaRPr lang="en-US"/>
          </a:p>
        </p:txBody>
      </p:sp>
      <p:sp>
        <p:nvSpPr>
          <p:cNvPr id="100" name="Google Shape;100;p2"/>
          <p:cNvSpPr txBox="1"/>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101" name="Google Shape;101;p2"/>
          <p:cNvSpPr txBox="1"/>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g1499c7ced32_0_10"/>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ltLang="en-US"/>
              <a:t>Screenshots</a:t>
            </a:r>
            <a:endParaRPr lang="en-IN" altLang="en-US"/>
          </a:p>
        </p:txBody>
      </p:sp>
      <p:sp>
        <p:nvSpPr>
          <p:cNvPr id="200" name="Google Shape;200;g1499c7ced32_0_10"/>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2" name="Picture 1" descr="6vt"/>
          <p:cNvPicPr>
            <a:picLocks noChangeAspect="1"/>
          </p:cNvPicPr>
          <p:nvPr/>
        </p:nvPicPr>
        <p:blipFill>
          <a:blip r:embed="rId1"/>
          <a:stretch>
            <a:fillRect/>
          </a:stretch>
        </p:blipFill>
        <p:spPr>
          <a:xfrm>
            <a:off x="457200" y="1934210"/>
            <a:ext cx="8229600" cy="42005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g1499c7ced32_0_10"/>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ltLang="en-US"/>
              <a:t>References</a:t>
            </a:r>
            <a:endParaRPr lang="en-IN" altLang="en-US"/>
          </a:p>
        </p:txBody>
      </p:sp>
      <p:sp>
        <p:nvSpPr>
          <p:cNvPr id="200" name="Google Shape;200;g1499c7ced32_0_10"/>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Google Shape;199;g1499c7ced32_0_10"/>
          <p:cNvSpPr txBox="1"/>
          <p:nvPr/>
        </p:nvSpPr>
        <p:spPr>
          <a:xfrm>
            <a:off x="457200" y="1722438"/>
            <a:ext cx="8229600" cy="1143000"/>
          </a:xfrm>
          <a:prstGeom prst="rect">
            <a:avLst/>
          </a:prstGeom>
          <a:noFill/>
          <a:ln>
            <a:noFill/>
          </a:ln>
        </p:spPr>
        <p:txBody>
          <a:bodyPr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endParaRPr lang="en-IN" altLang="en-US"/>
          </a:p>
        </p:txBody>
      </p:sp>
      <p:sp>
        <p:nvSpPr>
          <p:cNvPr id="225" name="Google Shape;225;g1499c7ced32_0_18"/>
          <p:cNvSpPr txBox="1"/>
          <p:nvPr>
            <p:ph type="body" idx="1"/>
          </p:nvPr>
        </p:nvSpPr>
        <p:spPr>
          <a:xfrm>
            <a:off x="386715" y="1911985"/>
            <a:ext cx="8229600" cy="4237990"/>
          </a:xfrm>
          <a:prstGeom prst="rect">
            <a:avLst/>
          </a:prstGeom>
        </p:spPr>
        <p:txBody>
          <a:bodyPr spcFirstLastPara="1" wrap="square" lIns="91425" tIns="45700" rIns="91425" bIns="45700" anchor="t" anchorCtr="0">
            <a:normAutofit fontScale="40000"/>
          </a:bodyPr>
          <a:p>
            <a:pPr lvl="1" indent="-457200" algn="l" rtl="0">
              <a:spcBef>
                <a:spcPts val="360"/>
              </a:spcBef>
              <a:spcAft>
                <a:spcPts val="0"/>
              </a:spcAft>
              <a:buAutoNum type="arabicPeriod"/>
            </a:pPr>
            <a:r>
              <a:rPr lang="en-IN"/>
              <a:t>Cao, Zhe, Gines Hidalgo, Tomas Simon, Shih-En Wei, and Yaser Sheikh. 2018. "OpenPose: Realtime Multi-Person 2D Pose Estimation Using Part Affinity Fields." In ArXiv Preprint arXiv:1812.08008.</a:t>
            </a:r>
            <a:endParaRPr lang="en-IN"/>
          </a:p>
          <a:p>
            <a:pPr lvl="1" indent="-457200" algn="l" rtl="0">
              <a:spcBef>
                <a:spcPts val="360"/>
              </a:spcBef>
              <a:spcAft>
                <a:spcPts val="0"/>
              </a:spcAft>
              <a:buAutoNum type="arabicPeriod"/>
            </a:pPr>
            <a:r>
              <a:rPr lang="en-IN"/>
              <a:t> Kenan E. Ak, Ashraf A. Kassim, Joo Hwee Lim, and Jo Yew Tham. Learning attribute representations with localization for flexible fashion search. In The IEEE Conference on Computer Vision and Pattern Recognition (CVPR), June 2018</a:t>
            </a:r>
            <a:endParaRPr lang="en-IN"/>
          </a:p>
          <a:p>
            <a:pPr lvl="1" indent="-457200" algn="l" rtl="0">
              <a:spcBef>
                <a:spcPts val="360"/>
              </a:spcBef>
              <a:spcAft>
                <a:spcPts val="0"/>
              </a:spcAft>
              <a:buAutoNum type="arabicPeriod"/>
            </a:pPr>
            <a:r>
              <a:rPr lang="en-IN"/>
              <a:t> Seunghwan Choi, Sunghyun Park, Minsoo Lee, and JaegulChoo. Viton-hd: High-resolution virtual try-on viamisalignment-aware normalization. In Proceedings of theIEEE/CVF Conference on Computer Vision and PatternRecognition (CVPR), pages 14131–14140, June 2021.</a:t>
            </a:r>
            <a:endParaRPr lang="en-IN"/>
          </a:p>
          <a:p>
            <a:pPr lvl="1" indent="-457200" algn="l" rtl="0">
              <a:spcBef>
                <a:spcPts val="360"/>
              </a:spcBef>
              <a:spcAft>
                <a:spcPts val="0"/>
              </a:spcAft>
              <a:buAutoNum type="arabicPeriod"/>
            </a:pPr>
            <a:r>
              <a:rPr lang="en-IN"/>
              <a:t>Matiur Rahman Minar, Thai Thanh Tuan, Heejune Ahn, Paul Rosin, and Yu-Kun Lai. CP-VTON+: Clothing Shape andTexture Preserving Image-based Virtual Try-on. In Computer Vision and Pattern Recognition Workshops (CVPR-W),page 11, 2020.</a:t>
            </a:r>
            <a:endParaRPr lang="en-IN"/>
          </a:p>
          <a:p>
            <a:pPr lvl="1" indent="-457200" algn="l" rtl="0">
              <a:spcBef>
                <a:spcPts val="360"/>
              </a:spcBef>
              <a:spcAft>
                <a:spcPts val="0"/>
              </a:spcAft>
              <a:buAutoNum type="arabicPeriod"/>
            </a:pPr>
            <a:r>
              <a:rPr lang="en-IN"/>
              <a:t> Igor Santesteban, Miguel A Otaduy, and Dan Casas.Learning-based Animation of Clothing for Virtual Try-on.Computer Graphics Forum, 38(2):355–366, 2019.</a:t>
            </a:r>
            <a:endParaRPr lang="en-IN"/>
          </a:p>
          <a:p>
            <a:pPr lvl="1" indent="-457200" algn="l" rtl="0">
              <a:spcBef>
                <a:spcPts val="360"/>
              </a:spcBef>
              <a:spcAft>
                <a:spcPts val="0"/>
              </a:spcAft>
              <a:buAutoNum type="arabicPeriod"/>
            </a:pPr>
            <a:r>
              <a:rPr lang="en-IN"/>
              <a:t> Rıza Alp Guler, Natalia Neverova, and Iasonas Kokkinos. Densepose: Dense human pose estimation in the wild. InCVPR, 2018.</a:t>
            </a:r>
            <a:endParaRPr lang="en-IN"/>
          </a:p>
          <a:p>
            <a:pPr lvl="1" indent="-457200" algn="l" rtl="0">
              <a:spcBef>
                <a:spcPts val="360"/>
              </a:spcBef>
              <a:spcAft>
                <a:spcPts val="0"/>
              </a:spcAft>
              <a:buAutoNum type="arabicPeriod"/>
            </a:pPr>
            <a:r>
              <a:rPr lang="en-IN"/>
              <a:t>Haoye Dong, Xiaodan Liang, Xiaohui Shen, Bochao Wang,Hanjiang Lai, Jia Zhu, Zhiting Hu, and Jian Yin. Towardsmulti-pose guided virtual try-on network. In ICCV, 2019.</a:t>
            </a:r>
            <a:endParaRPr lang="en-IN"/>
          </a:p>
          <a:p>
            <a:pPr lvl="1" indent="-457200" algn="l" rtl="0">
              <a:spcBef>
                <a:spcPts val="360"/>
              </a:spcBef>
              <a:spcAft>
                <a:spcPts val="0"/>
              </a:spcAft>
              <a:buAutoNum type="arabicPeriod"/>
            </a:pPr>
            <a:r>
              <a:rPr lang="en-IN"/>
              <a:t>Benjamin Fele1,2 Ajda Lampe1,2 Peter Peer2 Vitomir Struc ˇ 1C-VTON: Context-Driven Image-Based Virtual Try-On Network</a:t>
            </a:r>
            <a:endParaRPr lang="en-IN"/>
          </a:p>
          <a:p>
            <a:pPr lvl="1" indent="-457200" algn="l" rtl="0">
              <a:spcBef>
                <a:spcPts val="360"/>
              </a:spcBef>
              <a:spcAft>
                <a:spcPts val="0"/>
              </a:spcAft>
              <a:buAutoNum type="arabicPeriod"/>
            </a:pPr>
            <a:r>
              <a:rPr lang="en-IN"/>
              <a:t>Parser-Free Virtual Try-on via Distilling Appearance FlowsYuying Ge1 Yibing Song2∗ Ruimao Zhang3 Chongjian Ge1 Wei Liu4 Ping Luo1</a:t>
            </a:r>
            <a:endParaRPr lang="en-IN"/>
          </a:p>
          <a:p>
            <a:pPr lvl="1" indent="-457200" algn="l" rtl="0">
              <a:spcBef>
                <a:spcPts val="360"/>
              </a:spcBef>
              <a:spcAft>
                <a:spcPts val="0"/>
              </a:spcAft>
              <a:buAutoNum type="arabicPeriod"/>
            </a:pPr>
            <a:r>
              <a:rPr lang="en-IN"/>
              <a:t>Dressing in Order: Recurrent Person Image Generation for Pose Transfer,Aiyu Cui Daniel McKee Svetlana Lazebnik</a:t>
            </a:r>
            <a:endParaRPr lang="en-IN"/>
          </a:p>
          <a:p>
            <a:pPr lvl="1" indent="-457200" algn="l" rtl="0">
              <a:spcBef>
                <a:spcPts val="360"/>
              </a:spcBef>
              <a:spcAft>
                <a:spcPts val="0"/>
              </a:spcAft>
              <a:buAutoNum type="arabicPeriod"/>
            </a:pPr>
            <a:r>
              <a:rPr lang="en-IN"/>
              <a:t>Dual-Branch Collaborative Transformer for Virtual Try-OnEmanuele Fenocchi1, Davide Morelli1, Marcella Cornia1, Lorenzo Baraldi1Fabio Cesari2, Rita Cucchiara1</a:t>
            </a:r>
            <a:endParaRPr lang="en-IN"/>
          </a:p>
          <a:p>
            <a:pPr lvl="1" indent="-457200" algn="l" rtl="0">
              <a:spcBef>
                <a:spcPts val="360"/>
              </a:spcBef>
              <a:spcAft>
                <a:spcPts val="0"/>
              </a:spcAft>
              <a:buAutoNum type="arabicPeriod"/>
            </a:pPr>
            <a:r>
              <a:rPr lang="en-IN"/>
              <a:t>Full-Range Virtual Try-On with Recurrent Tri-Level TransformHan Yang1,2 Xinrui Yu3 Ziwei Liu4 </a:t>
            </a: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3"/>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200"/>
              <a:buNone/>
            </a:pPr>
            <a:endParaRPr>
              <a:solidFill>
                <a:srgbClr val="FF0000"/>
              </a:solidFill>
            </a:endParaRPr>
          </a:p>
          <a:p>
            <a:pPr marL="0" lvl="0" indent="0" algn="ctr" rtl="0">
              <a:spcBef>
                <a:spcPts val="640"/>
              </a:spcBef>
              <a:spcAft>
                <a:spcPts val="0"/>
              </a:spcAft>
              <a:buClr>
                <a:schemeClr val="dk1"/>
              </a:buClr>
              <a:buSzPts val="3200"/>
              <a:buNone/>
            </a:pPr>
            <a:endParaRPr>
              <a:solidFill>
                <a:srgbClr val="FF0000"/>
              </a:solidFill>
            </a:endParaRPr>
          </a:p>
          <a:p>
            <a:pPr marL="0" lvl="0" indent="0" algn="ctr" rtl="0">
              <a:spcBef>
                <a:spcPts val="640"/>
              </a:spcBef>
              <a:spcAft>
                <a:spcPts val="0"/>
              </a:spcAft>
              <a:buClr>
                <a:srgbClr val="FF0000"/>
              </a:buClr>
              <a:buSzPts val="3200"/>
              <a:buNone/>
            </a:pPr>
            <a:r>
              <a:rPr lang="en-US">
                <a:solidFill>
                  <a:srgbClr val="FF0000"/>
                </a:solidFill>
              </a:rPr>
              <a:t>Thanks</a:t>
            </a:r>
            <a:endParaRPr>
              <a:solidFill>
                <a:srgbClr val="FF0000"/>
              </a:solidFill>
            </a:endParaRPr>
          </a:p>
        </p:txBody>
      </p:sp>
      <p:pic>
        <p:nvPicPr>
          <p:cNvPr id="232" name="Google Shape;232;p3"/>
          <p:cNvPicPr preferRelativeResize="0"/>
          <p:nvPr/>
        </p:nvPicPr>
        <p:blipFill rotWithShape="1">
          <a:blip r:embed="rId1"/>
          <a:srcRect/>
          <a:stretch>
            <a:fillRect/>
          </a:stretch>
        </p:blipFill>
        <p:spPr>
          <a:xfrm>
            <a:off x="381000" y="457200"/>
            <a:ext cx="2237740" cy="755015"/>
          </a:xfrm>
          <a:prstGeom prst="rect">
            <a:avLst/>
          </a:prstGeom>
          <a:noFill/>
          <a:ln>
            <a:noFill/>
          </a:ln>
        </p:spPr>
      </p:pic>
      <p:sp>
        <p:nvSpPr>
          <p:cNvPr id="233" name="Google Shape;233;p3"/>
          <p:cNvSpPr txBox="1"/>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7/13/2022</a:t>
            </a:r>
            <a:endParaRPr lang="en-US"/>
          </a:p>
        </p:txBody>
      </p:sp>
      <p:sp>
        <p:nvSpPr>
          <p:cNvPr id="234" name="Google Shape;234;p3"/>
          <p:cNvSpPr txBox="1"/>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p>
        </p:txBody>
      </p:sp>
      <p:sp>
        <p:nvSpPr>
          <p:cNvPr id="235" name="Google Shape;235;p3"/>
          <p:cNvSpPr txBox="1"/>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g150c1da19c9_0_0"/>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Introduction</a:t>
            </a:r>
            <a:endParaRPr lang="en-US"/>
          </a:p>
        </p:txBody>
      </p:sp>
      <p:sp>
        <p:nvSpPr>
          <p:cNvPr id="108" name="Google Shape;108;g150c1da19c9_0_0"/>
          <p:cNvSpPr txBox="1"/>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0" lvl="0" indent="0" algn="just" rtl="0">
              <a:lnSpc>
                <a:spcPct val="80000"/>
              </a:lnSpc>
              <a:spcBef>
                <a:spcPts val="360"/>
              </a:spcBef>
              <a:spcAft>
                <a:spcPts val="0"/>
              </a:spcAft>
              <a:buSzPts val="1018"/>
              <a:buNone/>
            </a:pPr>
            <a:r>
              <a:rPr sz="2760"/>
              <a:t>Nowadays, people are purchasing most of their items online a are spending more on it especially in fashion items since browsing different styles and categories of clothes is easy with just a few mouse dicks. Despite the convenience that online shopping provides, customers tend to concern about how a particular fashion item image on the website would fit with themselves.</a:t>
            </a:r>
            <a:endParaRPr sz="2760"/>
          </a:p>
          <a:p>
            <a:pPr marL="0" lvl="0" indent="0" algn="just" rtl="0">
              <a:lnSpc>
                <a:spcPct val="80000"/>
              </a:lnSpc>
              <a:spcBef>
                <a:spcPts val="360"/>
              </a:spcBef>
              <a:spcAft>
                <a:spcPts val="0"/>
              </a:spcAft>
              <a:buSzPts val="1018"/>
              <a:buNone/>
            </a:pPr>
            <a:r>
              <a:rPr sz="2760"/>
              <a:t>An online Shopping Website assisted with </a:t>
            </a:r>
            <a:r>
              <a:rPr lang="en-IN" sz="2760"/>
              <a:t>AR and </a:t>
            </a:r>
            <a:r>
              <a:rPr sz="2760"/>
              <a:t>Virtual-tryon model using Lip_Jppnet and Tensorflows Posenet to bridge the Gap between shopping at a Physical location and shopping online.</a:t>
            </a:r>
            <a:endParaRPr sz="2760"/>
          </a:p>
        </p:txBody>
      </p:sp>
      <p:sp>
        <p:nvSpPr>
          <p:cNvPr id="109" name="Google Shape;109;g150c1da19c9_0_0"/>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g151c840bde7_0_7"/>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Objectives</a:t>
            </a:r>
            <a:endParaRPr lang="en-US"/>
          </a:p>
        </p:txBody>
      </p:sp>
      <p:sp>
        <p:nvSpPr>
          <p:cNvPr id="123" name="Google Shape;123;g151c840bde7_0_7"/>
          <p:cNvSpPr txBox="1"/>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50800" lvl="0" indent="0" algn="just" rtl="0">
              <a:spcBef>
                <a:spcPts val="360"/>
              </a:spcBef>
              <a:spcAft>
                <a:spcPts val="0"/>
              </a:spcAft>
              <a:buSzPts val="2800"/>
              <a:buNone/>
            </a:pPr>
            <a:r>
              <a:rPr lang="en-IN" sz="2800"/>
              <a:t>T</a:t>
            </a:r>
            <a:r>
              <a:rPr sz="2800"/>
              <a:t>here is an urgent demand to provide a quick and simple solution for virtual try-on. Instead of using 3D information such as depth of the image, we believe simply rely on the regular 2D photo is the most convenient way to satisfy this need. With the recent progress in virtual try-on technologies, people can have a better online shopping experience by accurately envisioning themselves wearing the dothes from online categories</a:t>
            </a:r>
            <a:endParaRPr sz="2800"/>
          </a:p>
        </p:txBody>
      </p:sp>
      <p:sp>
        <p:nvSpPr>
          <p:cNvPr id="124" name="Google Shape;124;g151c840bde7_0_7"/>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g151c840bde7_0_7"/>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Methodology</a:t>
            </a:r>
            <a:endParaRPr lang="en-US"/>
          </a:p>
        </p:txBody>
      </p:sp>
      <p:sp>
        <p:nvSpPr>
          <p:cNvPr id="123" name="Google Shape;123;g151c840bde7_0_7"/>
          <p:cNvSpPr txBox="1"/>
          <p:nvPr>
            <p:ph type="body" idx="1"/>
          </p:nvPr>
        </p:nvSpPr>
        <p:spPr>
          <a:xfrm>
            <a:off x="457200" y="1600200"/>
            <a:ext cx="8229600" cy="4526100"/>
          </a:xfrm>
          <a:prstGeom prst="rect">
            <a:avLst/>
          </a:prstGeom>
        </p:spPr>
        <p:txBody>
          <a:bodyPr spcFirstLastPara="1" wrap="square" lIns="91425" tIns="45700" rIns="91425" bIns="45700" anchor="t" anchorCtr="0">
            <a:normAutofit fontScale="90000" lnSpcReduction="10000"/>
          </a:bodyPr>
          <a:lstStyle/>
          <a:p>
            <a:pPr marL="50800" lvl="0" indent="0" algn="just" rtl="0">
              <a:spcBef>
                <a:spcPts val="360"/>
              </a:spcBef>
              <a:spcAft>
                <a:spcPts val="0"/>
              </a:spcAft>
              <a:buSzPts val="2800"/>
              <a:buNone/>
            </a:pPr>
            <a:r>
              <a:rPr sz="2800"/>
              <a:t>There are two stages of the development for our project. First, to prepare input image for the network</a:t>
            </a:r>
            <a:r>
              <a:rPr lang="en-US" sz="2800"/>
              <a:t> by openpose and selection parsing for model image, then we use a two-stage solution to deal with the virtual try-on problem. First, it learns a transformation for transforming the clothes into fitting the body shape of the target person via a new Geometric Matching Module (GMM). Second, to mitigate edge artifacts of warped clothes and make the results more realistic, Then it applies a Try-On Module  that learns a combination mask to integrate the warped clothes and the rendered image to ensure smoothness.</a:t>
            </a:r>
            <a:r>
              <a:rPr sz="2800"/>
              <a:t>. </a:t>
            </a:r>
            <a:endParaRPr sz="2800"/>
          </a:p>
        </p:txBody>
      </p:sp>
      <p:sp>
        <p:nvSpPr>
          <p:cNvPr id="124" name="Google Shape;124;g151c840bde7_0_7"/>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sp>
        <p:nvSpPr>
          <p:cNvPr id="130" name="Google Shape;130;g150c1da19c9_0_8"/>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Literature Survey</a:t>
            </a:r>
            <a:endParaRPr lang="en-US"/>
          </a:p>
        </p:txBody>
      </p:sp>
      <p:sp>
        <p:nvSpPr>
          <p:cNvPr id="131" name="Google Shape;131;g150c1da19c9_0_8"/>
          <p:cNvSpPr txBox="1"/>
          <p:nvPr>
            <p:ph type="body" idx="1"/>
          </p:nvPr>
        </p:nvSpPr>
        <p:spPr>
          <a:xfrm>
            <a:off x="140425" y="1600200"/>
            <a:ext cx="8546400" cy="4526100"/>
          </a:xfrm>
          <a:prstGeom prst="rect">
            <a:avLst/>
          </a:prstGeom>
        </p:spPr>
        <p:txBody>
          <a:bodyPr spcFirstLastPara="1" wrap="square" lIns="91425" tIns="45700" rIns="91425" bIns="45700" anchor="t" anchorCtr="0">
            <a:normAutofit/>
          </a:bodyPr>
          <a:lstStyle/>
          <a:p>
            <a:pPr marL="0" lvl="0" indent="0" algn="just" rtl="0">
              <a:lnSpc>
                <a:spcPct val="90000"/>
              </a:lnSpc>
              <a:spcBef>
                <a:spcPts val="360"/>
              </a:spcBef>
              <a:spcAft>
                <a:spcPts val="0"/>
              </a:spcAft>
              <a:buNone/>
            </a:pPr>
            <a:endParaRPr sz="2180"/>
          </a:p>
          <a:p>
            <a:pPr marL="0" lvl="0" indent="0" algn="l" rtl="0">
              <a:lnSpc>
                <a:spcPct val="90000"/>
              </a:lnSpc>
              <a:spcBef>
                <a:spcPts val="360"/>
              </a:spcBef>
              <a:spcAft>
                <a:spcPts val="0"/>
              </a:spcAft>
              <a:buSzPts val="852"/>
              <a:buNone/>
            </a:pPr>
            <a:endParaRPr sz="2180"/>
          </a:p>
        </p:txBody>
      </p:sp>
      <p:sp>
        <p:nvSpPr>
          <p:cNvPr id="132" name="Google Shape;132;g150c1da19c9_0_8"/>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graphicFrame>
        <p:nvGraphicFramePr>
          <p:cNvPr id="133" name="Google Shape;133;g150c1da19c9_0_8"/>
          <p:cNvGraphicFramePr/>
          <p:nvPr/>
        </p:nvGraphicFramePr>
        <p:xfrm>
          <a:off x="952500" y="1417955"/>
          <a:ext cx="7239000" cy="5334000"/>
        </p:xfrm>
        <a:graphic>
          <a:graphicData uri="http://schemas.openxmlformats.org/drawingml/2006/table">
            <a:tbl>
              <a:tblPr>
                <a:noFill/>
                <a:tableStyleId>{3801599B-E2B2-4467-9E0C-367E74CE49D3}</a:tableStyleId>
              </a:tblPr>
              <a:tblGrid>
                <a:gridCol w="2788285"/>
                <a:gridCol w="4450715"/>
              </a:tblGrid>
              <a:tr h="1188720">
                <a:tc>
                  <a:txBody>
                    <a:bodyPr/>
                    <a:lstStyle/>
                    <a:p>
                      <a:pPr marL="0" lvl="0" indent="0" algn="l" rtl="0">
                        <a:lnSpc>
                          <a:spcPct val="115000"/>
                        </a:lnSpc>
                        <a:spcBef>
                          <a:spcPts val="0"/>
                        </a:spcBef>
                        <a:spcAft>
                          <a:spcPts val="0"/>
                        </a:spcAft>
                        <a:buClr>
                          <a:schemeClr val="dk1"/>
                        </a:buClr>
                        <a:buSzPts val="1100"/>
                        <a:buFont typeface="Arial" panose="020B0604020202020204"/>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Journal/Conference Name</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panose="020B0604020202020204"/>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Brief/Abstract</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r>
              <a:tr h="4145280">
                <a:tc>
                  <a:txBody>
                    <a:bodyPr/>
                    <a:lstStyle/>
                    <a:p>
                      <a:pPr marL="0" lvl="0" indent="0" algn="l" rtl="0">
                        <a:spcBef>
                          <a:spcPts val="0"/>
                        </a:spcBef>
                        <a:spcAft>
                          <a:spcPts val="0"/>
                        </a:spcAft>
                        <a:buClr>
                          <a:schemeClr val="dk1"/>
                        </a:buClr>
                        <a:buSzPts val="1100"/>
                        <a:buFont typeface="Arial" panose="020B0604020202020204"/>
                        <a:buNone/>
                      </a:pPr>
                      <a:r>
                        <a:rPr lang="en-IN" altLang="en-US" sz="2000">
                          <a:solidFill>
                            <a:schemeClr val="dk1"/>
                          </a:solidFill>
                        </a:rPr>
                        <a:t>C-VTON</a:t>
                      </a:r>
                      <a:r>
                        <a:rPr lang="en-US" sz="2000">
                          <a:solidFill>
                            <a:schemeClr val="dk1"/>
                          </a:solidFill>
                        </a:rPr>
                        <a:t> </a:t>
                      </a:r>
                      <a:r>
                        <a:rPr lang="en-IN" altLang="en-US" sz="2000">
                          <a:solidFill>
                            <a:schemeClr val="dk1"/>
                          </a:solidFill>
                        </a:rPr>
                        <a:t>(2022) Context-Driven Image-Based Virtual Try-On Network</a:t>
                      </a:r>
                      <a:endParaRPr lang="en-IN" altLang="en-US" sz="2000">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IN" sz="2000"/>
                        <a:t>They proposed cpvton a approach to image-based virtual try-on capable of synthesizing highquality try-on results across a wide range of input-image characteristics. The model was evaluated in extensive experiments on the VITON They faced issues in rendering unrealistic and soft garment edges, incorrectly synthesized clothing types and improperly rendered neck areas.</a:t>
                      </a:r>
                      <a:endParaRPr lang="en-IN" sz="2000"/>
                    </a:p>
                    <a:p>
                      <a:pPr marL="0" lvl="0" indent="0" algn="l" rtl="0">
                        <a:spcBef>
                          <a:spcPts val="0"/>
                        </a:spcBef>
                        <a:spcAft>
                          <a:spcPts val="0"/>
                        </a:spcAft>
                        <a:buClr>
                          <a:schemeClr val="dk1"/>
                        </a:buClr>
                        <a:buSzPts val="1100"/>
                        <a:buFont typeface="Arial" panose="020B0604020202020204"/>
                        <a:buNone/>
                      </a:pPr>
                      <a:endParaRPr sz="2000"/>
                    </a:p>
                    <a:p>
                      <a:pPr marL="0" lvl="0" indent="0" algn="l" rtl="0">
                        <a:spcBef>
                          <a:spcPts val="0"/>
                        </a:spcBef>
                        <a:spcAft>
                          <a:spcPts val="0"/>
                        </a:spcAft>
                        <a:buNone/>
                      </a:pPr>
                      <a:endParaRPr sz="2000"/>
                    </a:p>
                  </a:txBody>
                  <a:tcPr marL="91425" marR="91425" marT="91425" marB="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g1537ff4ae61_0_17"/>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Literature Survey</a:t>
            </a:r>
            <a:endParaRPr lang="en-US"/>
          </a:p>
        </p:txBody>
      </p:sp>
      <p:sp>
        <p:nvSpPr>
          <p:cNvPr id="140" name="Google Shape;140;g1537ff4ae61_0_17"/>
          <p:cNvSpPr txBox="1"/>
          <p:nvPr>
            <p:ph type="body" idx="1"/>
          </p:nvPr>
        </p:nvSpPr>
        <p:spPr>
          <a:xfrm>
            <a:off x="140425" y="1600200"/>
            <a:ext cx="8546400" cy="4526100"/>
          </a:xfrm>
          <a:prstGeom prst="rect">
            <a:avLst/>
          </a:prstGeom>
        </p:spPr>
        <p:txBody>
          <a:bodyPr spcFirstLastPara="1" wrap="square" lIns="91425" tIns="45700" rIns="91425" bIns="45700" anchor="t" anchorCtr="0">
            <a:normAutofit/>
          </a:bodyPr>
          <a:lstStyle/>
          <a:p>
            <a:pPr marL="0" lvl="0" indent="0" algn="just" rtl="0">
              <a:lnSpc>
                <a:spcPct val="90000"/>
              </a:lnSpc>
              <a:spcBef>
                <a:spcPts val="360"/>
              </a:spcBef>
              <a:spcAft>
                <a:spcPts val="0"/>
              </a:spcAft>
              <a:buNone/>
            </a:pPr>
            <a:endParaRPr sz="2180"/>
          </a:p>
          <a:p>
            <a:pPr marL="0" lvl="0" indent="0" algn="l" rtl="0">
              <a:lnSpc>
                <a:spcPct val="90000"/>
              </a:lnSpc>
              <a:spcBef>
                <a:spcPts val="360"/>
              </a:spcBef>
              <a:spcAft>
                <a:spcPts val="0"/>
              </a:spcAft>
              <a:buSzPts val="852"/>
              <a:buNone/>
            </a:pPr>
            <a:endParaRPr sz="2180"/>
          </a:p>
        </p:txBody>
      </p:sp>
      <p:sp>
        <p:nvSpPr>
          <p:cNvPr id="141" name="Google Shape;141;g1537ff4ae61_0_17"/>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graphicFrame>
        <p:nvGraphicFramePr>
          <p:cNvPr id="142" name="Google Shape;142;g1537ff4ae61_0_17"/>
          <p:cNvGraphicFramePr/>
          <p:nvPr/>
        </p:nvGraphicFramePr>
        <p:xfrm>
          <a:off x="952500" y="1830875"/>
          <a:ext cx="7239000" cy="4233600"/>
        </p:xfrm>
        <a:graphic>
          <a:graphicData uri="http://schemas.openxmlformats.org/drawingml/2006/table">
            <a:tbl>
              <a:tblPr>
                <a:noFill/>
                <a:tableStyleId>{3801599B-E2B2-4467-9E0C-367E74CE49D3}</a:tableStyleId>
              </a:tblPr>
              <a:tblGrid>
                <a:gridCol w="2788575"/>
                <a:gridCol w="4450425"/>
              </a:tblGrid>
              <a:tr h="842010">
                <a:tc>
                  <a:txBody>
                    <a:bodyPr/>
                    <a:lstStyle/>
                    <a:p>
                      <a:pPr marL="0" lvl="0" indent="0" algn="l" rtl="0">
                        <a:lnSpc>
                          <a:spcPct val="115000"/>
                        </a:lnSpc>
                        <a:spcBef>
                          <a:spcPts val="0"/>
                        </a:spcBef>
                        <a:spcAft>
                          <a:spcPts val="0"/>
                        </a:spcAft>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Journal/Conference Name</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c>
                  <a:txBody>
                    <a:bodyPr/>
                    <a:lstStyle/>
                    <a:p>
                      <a:pPr marL="0" lvl="0" indent="0" algn="l" rtl="0">
                        <a:lnSpc>
                          <a:spcPct val="115000"/>
                        </a:lnSpc>
                        <a:spcBef>
                          <a:spcPts val="0"/>
                        </a:spcBef>
                        <a:spcAft>
                          <a:spcPts val="0"/>
                        </a:spcAft>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Brief/Abstract</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r>
              <a:tr h="3391575">
                <a:tc>
                  <a:txBody>
                    <a:bodyPr/>
                    <a:lstStyle/>
                    <a:p>
                      <a:pPr marL="0" lvl="0" indent="0" algn="l" rtl="0">
                        <a:spcBef>
                          <a:spcPts val="0"/>
                        </a:spcBef>
                        <a:spcAft>
                          <a:spcPts val="0"/>
                        </a:spcAft>
                        <a:buNone/>
                      </a:pPr>
                      <a:r>
                        <a:rPr lang="en-US" sz="2000">
                          <a:solidFill>
                            <a:schemeClr val="dk1"/>
                          </a:solidFill>
                        </a:rPr>
                        <a:t>Dress Code: High-Resolution Multi-Category Virtual Try-On</a:t>
                      </a:r>
                      <a:r>
                        <a:rPr lang="en-IN" altLang="en-US" sz="2000">
                          <a:solidFill>
                            <a:schemeClr val="dk1"/>
                          </a:solidFill>
                        </a:rPr>
                        <a:t>(2022)</a:t>
                      </a:r>
                      <a:endParaRPr lang="en-IN" altLang="en-US" sz="2000">
                        <a:solidFill>
                          <a:schemeClr val="dk1"/>
                        </a:solidFill>
                      </a:endParaRPr>
                    </a:p>
                  </a:txBody>
                  <a:tcPr marL="91425" marR="91425" marT="91425" marB="91425"/>
                </a:tc>
                <a:tc>
                  <a:txBody>
                    <a:bodyPr/>
                    <a:lstStyle/>
                    <a:p>
                      <a:pPr marL="0" lvl="0" indent="0" algn="l" rtl="0">
                        <a:spcBef>
                          <a:spcPts val="0"/>
                        </a:spcBef>
                        <a:spcAft>
                          <a:spcPts val="0"/>
                        </a:spcAft>
                        <a:buNone/>
                      </a:pPr>
                      <a:r>
                        <a:rPr sz="2000"/>
                        <a:t>In this paper, </a:t>
                      </a:r>
                      <a:r>
                        <a:rPr lang="en-IN" sz="2000"/>
                        <a:t>they </a:t>
                      </a:r>
                      <a:r>
                        <a:rPr sz="2000"/>
                        <a:t>presented Dress Code: a new dataset for image-based virtual</a:t>
                      </a:r>
                      <a:r>
                        <a:rPr lang="en-IN" sz="2000"/>
                        <a:t> try-on. Dress Code, while being more than 3× larger than the most common dataset for virtual try-on, is the first publicly available dataset for this task featuring clothes of multiple macro-categories and high-resolution images. </a:t>
                      </a:r>
                      <a:endParaRPr lang="en-IN" sz="2000"/>
                    </a:p>
                  </a:txBody>
                  <a:tcPr marL="91425" marR="91425" marT="91425" marB="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sp>
        <p:nvSpPr>
          <p:cNvPr id="148" name="Google Shape;148;g1537ff4ae61_0_26"/>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Literature Survey</a:t>
            </a:r>
            <a:endParaRPr lang="en-US"/>
          </a:p>
        </p:txBody>
      </p:sp>
      <p:sp>
        <p:nvSpPr>
          <p:cNvPr id="149" name="Google Shape;149;g1537ff4ae61_0_26"/>
          <p:cNvSpPr txBox="1"/>
          <p:nvPr>
            <p:ph type="body" idx="1"/>
          </p:nvPr>
        </p:nvSpPr>
        <p:spPr>
          <a:xfrm>
            <a:off x="140425" y="1600200"/>
            <a:ext cx="8546400" cy="4526100"/>
          </a:xfrm>
          <a:prstGeom prst="rect">
            <a:avLst/>
          </a:prstGeom>
        </p:spPr>
        <p:txBody>
          <a:bodyPr spcFirstLastPara="1" wrap="square" lIns="91425" tIns="45700" rIns="91425" bIns="45700" anchor="t" anchorCtr="0">
            <a:normAutofit/>
          </a:bodyPr>
          <a:lstStyle/>
          <a:p>
            <a:pPr marL="0" lvl="0" indent="0" algn="just" rtl="0">
              <a:lnSpc>
                <a:spcPct val="90000"/>
              </a:lnSpc>
              <a:spcBef>
                <a:spcPts val="360"/>
              </a:spcBef>
              <a:spcAft>
                <a:spcPts val="0"/>
              </a:spcAft>
              <a:buNone/>
            </a:pPr>
            <a:endParaRPr sz="2180"/>
          </a:p>
          <a:p>
            <a:pPr marL="0" lvl="0" indent="0" algn="l" rtl="0">
              <a:lnSpc>
                <a:spcPct val="90000"/>
              </a:lnSpc>
              <a:spcBef>
                <a:spcPts val="360"/>
              </a:spcBef>
              <a:spcAft>
                <a:spcPts val="0"/>
              </a:spcAft>
              <a:buSzPts val="852"/>
              <a:buNone/>
            </a:pPr>
            <a:endParaRPr sz="2180"/>
          </a:p>
        </p:txBody>
      </p:sp>
      <p:sp>
        <p:nvSpPr>
          <p:cNvPr id="150" name="Google Shape;150;g1537ff4ae61_0_26"/>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graphicFrame>
        <p:nvGraphicFramePr>
          <p:cNvPr id="151" name="Google Shape;151;g1537ff4ae61_0_26"/>
          <p:cNvGraphicFramePr/>
          <p:nvPr/>
        </p:nvGraphicFramePr>
        <p:xfrm>
          <a:off x="952500" y="1265555"/>
          <a:ext cx="7239000" cy="5455285"/>
        </p:xfrm>
        <a:graphic>
          <a:graphicData uri="http://schemas.openxmlformats.org/drawingml/2006/table">
            <a:tbl>
              <a:tblPr>
                <a:noFill/>
                <a:tableStyleId>{3801599B-E2B2-4467-9E0C-367E74CE49D3}</a:tableStyleId>
              </a:tblPr>
              <a:tblGrid>
                <a:gridCol w="2788285"/>
                <a:gridCol w="4450715"/>
              </a:tblGrid>
              <a:tr h="1215390">
                <a:tc>
                  <a:txBody>
                    <a:bodyPr/>
                    <a:lstStyle/>
                    <a:p>
                      <a:pPr marL="0" lvl="0" indent="0" algn="l" rtl="0">
                        <a:lnSpc>
                          <a:spcPct val="115000"/>
                        </a:lnSpc>
                        <a:spcBef>
                          <a:spcPts val="0"/>
                        </a:spcBef>
                        <a:spcAft>
                          <a:spcPts val="0"/>
                        </a:spcAft>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Journal/Conference Name</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c>
                  <a:txBody>
                    <a:bodyPr/>
                    <a:lstStyle/>
                    <a:p>
                      <a:pPr marL="0" lvl="0" indent="0" algn="l" rtl="0">
                        <a:lnSpc>
                          <a:spcPct val="115000"/>
                        </a:lnSpc>
                        <a:spcBef>
                          <a:spcPts val="0"/>
                        </a:spcBef>
                        <a:spcAft>
                          <a:spcPts val="0"/>
                        </a:spcAft>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Brief/Abstract</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r>
              <a:tr h="4239895">
                <a:tc>
                  <a:txBody>
                    <a:bodyPr/>
                    <a:lstStyle/>
                    <a:p>
                      <a:pPr marL="0" lvl="0" indent="0" algn="l" rtl="0">
                        <a:spcBef>
                          <a:spcPts val="0"/>
                        </a:spcBef>
                        <a:spcAft>
                          <a:spcPts val="0"/>
                        </a:spcAft>
                        <a:buNone/>
                      </a:pPr>
                      <a:r>
                        <a:rPr lang="en-US" sz="2000"/>
                        <a:t>Dressing in Order</a:t>
                      </a:r>
                      <a:r>
                        <a:rPr lang="en-IN" altLang="en-US" sz="2000"/>
                        <a:t>:Recurrent Person Image Generation for Pose Transfer, Virtual Try-on and Outfit Editing</a:t>
                      </a:r>
                      <a:endParaRPr lang="en-IN" altLang="en-US" sz="2000"/>
                    </a:p>
                    <a:p>
                      <a:pPr marL="0" lvl="0" indent="0" algn="l" rtl="0">
                        <a:spcBef>
                          <a:spcPts val="0"/>
                        </a:spcBef>
                        <a:spcAft>
                          <a:spcPts val="0"/>
                        </a:spcAft>
                        <a:buNone/>
                      </a:pPr>
                      <a:r>
                        <a:rPr lang="en-IN" altLang="en-US" sz="2000"/>
                        <a:t>(2021)</a:t>
                      </a:r>
                      <a:endParaRPr lang="en-IN" altLang="en-US" sz="2000"/>
                    </a:p>
                  </a:txBody>
                  <a:tcPr marL="91425" marR="91425" marT="91425" marB="91425"/>
                </a:tc>
                <a:tc>
                  <a:txBody>
                    <a:bodyPr/>
                    <a:lstStyle/>
                    <a:p>
                      <a:pPr marL="0" lvl="0" indent="0" algn="l" rtl="0">
                        <a:spcBef>
                          <a:spcPts val="0"/>
                        </a:spcBef>
                        <a:spcAft>
                          <a:spcPts val="0"/>
                        </a:spcAft>
                        <a:buNone/>
                      </a:pPr>
                      <a:r>
                        <a:rPr sz="2000"/>
                        <a:t>This paper</a:t>
                      </a:r>
                      <a:r>
                        <a:rPr lang="en-IN" sz="2000"/>
                        <a:t> is the first that</a:t>
                      </a:r>
                      <a:r>
                        <a:rPr sz="2000"/>
                        <a:t> introduced  a flexible person generation</a:t>
                      </a:r>
                      <a:r>
                        <a:rPr lang="en-IN" sz="2000"/>
                        <a:t> pipeline trained on pose transfer and inpainting but capable of diverse garment layering and editing tasks for which there is no direct supervision. some limitaions on their model is while processing rarely seen poses are not always rendered correctly, unusual garment shapes are not preserved, some ghosting artifacts are present, and holes in garments are not always filled in properly</a:t>
                      </a:r>
                      <a:endParaRPr lang="en-IN" sz="2000"/>
                    </a:p>
                  </a:txBody>
                  <a:tcPr marL="91425" marR="91425" marT="91425" marB="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g1537ff4ae61_0_36"/>
          <p:cNvSpPr txBox="1"/>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Literature Survey</a:t>
            </a:r>
            <a:endParaRPr lang="en-US"/>
          </a:p>
        </p:txBody>
      </p:sp>
      <p:sp>
        <p:nvSpPr>
          <p:cNvPr id="158" name="Google Shape;158;g1537ff4ae61_0_36"/>
          <p:cNvSpPr txBox="1"/>
          <p:nvPr>
            <p:ph type="body" idx="1"/>
          </p:nvPr>
        </p:nvSpPr>
        <p:spPr>
          <a:xfrm>
            <a:off x="140425" y="1600200"/>
            <a:ext cx="8546400" cy="4526100"/>
          </a:xfrm>
          <a:prstGeom prst="rect">
            <a:avLst/>
          </a:prstGeom>
        </p:spPr>
        <p:txBody>
          <a:bodyPr spcFirstLastPara="1" wrap="square" lIns="91425" tIns="45700" rIns="91425" bIns="45700" anchor="t" anchorCtr="0">
            <a:normAutofit/>
          </a:bodyPr>
          <a:lstStyle/>
          <a:p>
            <a:pPr marL="0" lvl="0" indent="0" algn="just" rtl="0">
              <a:lnSpc>
                <a:spcPct val="90000"/>
              </a:lnSpc>
              <a:spcBef>
                <a:spcPts val="360"/>
              </a:spcBef>
              <a:spcAft>
                <a:spcPts val="0"/>
              </a:spcAft>
              <a:buNone/>
            </a:pPr>
            <a:endParaRPr sz="2180"/>
          </a:p>
          <a:p>
            <a:pPr marL="0" lvl="0" indent="0" algn="l" rtl="0">
              <a:lnSpc>
                <a:spcPct val="90000"/>
              </a:lnSpc>
              <a:spcBef>
                <a:spcPts val="360"/>
              </a:spcBef>
              <a:spcAft>
                <a:spcPts val="0"/>
              </a:spcAft>
              <a:buSzPts val="852"/>
              <a:buNone/>
            </a:pPr>
            <a:endParaRPr sz="2180"/>
          </a:p>
        </p:txBody>
      </p:sp>
      <p:sp>
        <p:nvSpPr>
          <p:cNvPr id="159" name="Google Shape;159;g1537ff4ae61_0_36"/>
          <p:cNvSpPr txBox="1"/>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graphicFrame>
        <p:nvGraphicFramePr>
          <p:cNvPr id="160" name="Google Shape;160;g1537ff4ae61_0_36"/>
          <p:cNvGraphicFramePr/>
          <p:nvPr/>
        </p:nvGraphicFramePr>
        <p:xfrm>
          <a:off x="952500" y="1830875"/>
          <a:ext cx="7239000" cy="4233600"/>
        </p:xfrm>
        <a:graphic>
          <a:graphicData uri="http://schemas.openxmlformats.org/drawingml/2006/table">
            <a:tbl>
              <a:tblPr>
                <a:noFill/>
                <a:tableStyleId>{3801599B-E2B2-4467-9E0C-367E74CE49D3}</a:tableStyleId>
              </a:tblPr>
              <a:tblGrid>
                <a:gridCol w="2788575"/>
                <a:gridCol w="4450425"/>
              </a:tblGrid>
              <a:tr h="842025">
                <a:tc>
                  <a:txBody>
                    <a:bodyPr/>
                    <a:lstStyle/>
                    <a:p>
                      <a:pPr marL="0" lvl="0" indent="0" algn="l" rtl="0">
                        <a:lnSpc>
                          <a:spcPct val="115000"/>
                        </a:lnSpc>
                        <a:spcBef>
                          <a:spcPts val="0"/>
                        </a:spcBef>
                        <a:spcAft>
                          <a:spcPts val="0"/>
                        </a:spcAft>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Journal/Conference Name</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c>
                  <a:txBody>
                    <a:bodyPr/>
                    <a:lstStyle/>
                    <a:p>
                      <a:pPr marL="0" lvl="0" indent="0" algn="l" rtl="0">
                        <a:lnSpc>
                          <a:spcPct val="115000"/>
                        </a:lnSpc>
                        <a:spcBef>
                          <a:spcPts val="0"/>
                        </a:spcBef>
                        <a:spcAft>
                          <a:spcPts val="0"/>
                        </a:spcAft>
                        <a:buNone/>
                      </a:pPr>
                      <a:r>
                        <a:rPr lang="en-US" sz="2000" b="1">
                          <a:solidFill>
                            <a:schemeClr val="dk1"/>
                          </a:solidFill>
                          <a:latin typeface="Calibri" panose="020F0502020204030204"/>
                          <a:ea typeface="Calibri" panose="020F0502020204030204"/>
                          <a:cs typeface="Calibri" panose="020F0502020204030204"/>
                          <a:sym typeface="Calibri" panose="020F0502020204030204"/>
                        </a:rPr>
                        <a:t>Brief/Abstract</a:t>
                      </a:r>
                      <a:endParaRPr sz="2000" b="1">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000" b="1">
                        <a:solidFill>
                          <a:schemeClr val="dk1"/>
                        </a:solidFill>
                        <a:latin typeface="Calibri" panose="020F0502020204030204"/>
                        <a:ea typeface="Calibri" panose="020F0502020204030204"/>
                        <a:cs typeface="Calibri" panose="020F0502020204030204"/>
                        <a:sym typeface="Calibri" panose="020F0502020204030204"/>
                      </a:endParaRPr>
                    </a:p>
                  </a:txBody>
                  <a:tcPr marL="91425" marR="91425" marT="91425" marB="91425"/>
                </a:tc>
              </a:tr>
              <a:tr h="3391575">
                <a:tc>
                  <a:txBody>
                    <a:bodyPr/>
                    <a:lstStyle/>
                    <a:p>
                      <a:pPr marL="0" lvl="0" indent="0" algn="l" rtl="0">
                        <a:spcBef>
                          <a:spcPts val="0"/>
                        </a:spcBef>
                        <a:spcAft>
                          <a:spcPts val="0"/>
                        </a:spcAft>
                        <a:buClr>
                          <a:srgbClr val="000000"/>
                        </a:buClr>
                        <a:buSzPts val="1100"/>
                        <a:buFont typeface="Arial" panose="020B0604020202020204"/>
                        <a:buNone/>
                      </a:pPr>
                      <a:r>
                        <a:rPr lang="en-US" sz="2000"/>
                        <a:t>Parser-Free Virtual Try-on via Distilling Appearance Flows</a:t>
                      </a:r>
                      <a:endParaRPr lang="en-US" sz="2000"/>
                    </a:p>
                    <a:p>
                      <a:pPr marL="0" lvl="0" indent="0" algn="l" rtl="0">
                        <a:spcBef>
                          <a:spcPts val="0"/>
                        </a:spcBef>
                        <a:spcAft>
                          <a:spcPts val="0"/>
                        </a:spcAft>
                        <a:buClr>
                          <a:srgbClr val="000000"/>
                        </a:buClr>
                        <a:buSzPts val="1100"/>
                        <a:buFont typeface="Arial" panose="020B0604020202020204"/>
                        <a:buNone/>
                      </a:pPr>
                      <a:r>
                        <a:rPr lang="en-IN" altLang="en-US" sz="2000"/>
                        <a:t>(2021)</a:t>
                      </a:r>
                      <a:endParaRPr lang="en-IN" altLang="en-US" sz="2000"/>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a:buNone/>
                      </a:pPr>
                      <a:r>
                        <a:rPr lang="en-US" sz="2000"/>
                        <a:t> This paper </a:t>
                      </a:r>
                      <a:r>
                        <a:rPr lang="en-IN" altLang="en-US" sz="2000"/>
                        <a:t>proposed a model by which they generated a rendered image of wrapping the garment around the model without human parsing . Theirapproach treats the fake images produced by the parserbased network  as input of the parser-free student network, which is supervised by the original real image </a:t>
                      </a:r>
                      <a:endParaRPr lang="en-IN" altLang="en-US" sz="2000"/>
                    </a:p>
                  </a:txBody>
                  <a:tcPr marL="91425" marR="91425" marT="91425" marB="91425"/>
                </a:tc>
              </a:tr>
            </a:tbl>
          </a:graphicData>
        </a:graphic>
      </p:graphicFrame>
    </p:spTree>
  </p:cSld>
  <p:clrMapOvr>
    <a:masterClrMapping/>
  </p:clrMapOvr>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7827</Words>
  <Application>WPS Presentation</Application>
  <PresentationFormat/>
  <Paragraphs>223</Paragraphs>
  <Slides>22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Arial</vt:lpstr>
      <vt:lpstr>SimSun</vt:lpstr>
      <vt:lpstr>Wingdings</vt:lpstr>
      <vt:lpstr>Arial</vt:lpstr>
      <vt:lpstr>Calibri</vt:lpstr>
      <vt:lpstr>Times New Roman</vt:lpstr>
      <vt:lpstr>Microsoft YaHei</vt:lpstr>
      <vt:lpstr>Arial Unicode MS</vt:lpstr>
      <vt:lpstr>Orange Waves</vt:lpstr>
      <vt:lpstr>Virtual TryOn</vt:lpstr>
      <vt:lpstr>      Table of contents</vt:lpstr>
      <vt:lpstr>Introduction</vt:lpstr>
      <vt:lpstr>Objectives</vt:lpstr>
      <vt:lpstr>Objectives</vt:lpstr>
      <vt:lpstr>Literature Survey</vt:lpstr>
      <vt:lpstr>Literature Survey</vt:lpstr>
      <vt:lpstr>Literature Survey</vt:lpstr>
      <vt:lpstr>Literature Survey</vt:lpstr>
      <vt:lpstr>Literature Survey</vt:lpstr>
      <vt:lpstr>Literature Survey</vt:lpstr>
      <vt:lpstr>Architecture diagram </vt:lpstr>
      <vt:lpstr>Comparison of Existing methods with merits and demerits </vt:lpstr>
      <vt:lpstr>Comparison of Existing methods with merits and demerits </vt:lpstr>
      <vt:lpstr>Screenshots</vt:lpstr>
      <vt:lpstr>Screenshots</vt:lpstr>
      <vt:lpstr>Screenshots</vt:lpstr>
      <vt:lpstr>Screenshots</vt:lpstr>
      <vt:lpstr>Screenshots</vt:lpstr>
      <vt:lpstr>Screenshots</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TryOn</dc:title>
  <dc:creator>Kevin</dc:creator>
  <cp:lastModifiedBy>raamu</cp:lastModifiedBy>
  <cp:revision>6</cp:revision>
  <dcterms:created xsi:type="dcterms:W3CDTF">2022-09-25T20:48:00Z</dcterms:created>
  <dcterms:modified xsi:type="dcterms:W3CDTF">2022-11-04T19:55:06Z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7536FBCA2BB24C759F907FA0242A1514</vt:lpwstr>
  </property>
  <property fmtid="{D5CDD505-2E9C-101B-9397-08002B2CF9AE}" pid="3" name="KSOProductBuildVer">
    <vt:lpwstr>1033-11.2.0.11214</vt:lpwstr>
  </property>
</Properties>
</file>